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Bellota Text"/>
      <p:regular r:id="rId29"/>
      <p:bold r:id="rId30"/>
      <p:italic r:id="rId31"/>
      <p:boldItalic r:id="rId32"/>
    </p:embeddedFont>
    <p:embeddedFont>
      <p:font typeface="Abril Fatface"/>
      <p:regular r:id="rId33"/>
    </p:embeddedFont>
    <p:embeddedFont>
      <p:font typeface="Bellota Text Light"/>
      <p:regular r:id="rId34"/>
      <p:bold r:id="rId35"/>
      <p:italic r:id="rId36"/>
      <p:boldItalic r:id="rId37"/>
    </p:embeddedFont>
    <p:embeddedFont>
      <p:font typeface="Montserrat"/>
      <p:regular r:id="rId38"/>
      <p:bold r:id="rId39"/>
      <p:italic r:id="rId40"/>
      <p:boldItalic r:id="rId41"/>
    </p:embeddedFont>
    <p:embeddedFont>
      <p:font typeface="Satisfy"/>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6.xml"/><Relationship Id="rId42" Type="http://schemas.openxmlformats.org/officeDocument/2006/relationships/font" Target="fonts/Satisfy-regular.fntdata"/><Relationship Id="rId41" Type="http://schemas.openxmlformats.org/officeDocument/2006/relationships/font" Target="fonts/Montserrat-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llotaTex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llotaText-italic.fntdata"/><Relationship Id="rId30" Type="http://schemas.openxmlformats.org/officeDocument/2006/relationships/font" Target="fonts/BellotaText-bold.fntdata"/><Relationship Id="rId11" Type="http://schemas.openxmlformats.org/officeDocument/2006/relationships/slide" Target="slides/slide7.xml"/><Relationship Id="rId33" Type="http://schemas.openxmlformats.org/officeDocument/2006/relationships/font" Target="fonts/AbrilFatface-regular.fntdata"/><Relationship Id="rId10" Type="http://schemas.openxmlformats.org/officeDocument/2006/relationships/slide" Target="slides/slide6.xml"/><Relationship Id="rId32" Type="http://schemas.openxmlformats.org/officeDocument/2006/relationships/font" Target="fonts/BellotaText-boldItalic.fntdata"/><Relationship Id="rId13" Type="http://schemas.openxmlformats.org/officeDocument/2006/relationships/slide" Target="slides/slide9.xml"/><Relationship Id="rId35" Type="http://schemas.openxmlformats.org/officeDocument/2006/relationships/font" Target="fonts/BellotaTextLight-bold.fntdata"/><Relationship Id="rId12" Type="http://schemas.openxmlformats.org/officeDocument/2006/relationships/slide" Target="slides/slide8.xml"/><Relationship Id="rId34" Type="http://schemas.openxmlformats.org/officeDocument/2006/relationships/font" Target="fonts/BellotaTextLight-regular.fntdata"/><Relationship Id="rId15" Type="http://schemas.openxmlformats.org/officeDocument/2006/relationships/slide" Target="slides/slide11.xml"/><Relationship Id="rId37" Type="http://schemas.openxmlformats.org/officeDocument/2006/relationships/font" Target="fonts/BellotaTextLight-boldItalic.fntdata"/><Relationship Id="rId14" Type="http://schemas.openxmlformats.org/officeDocument/2006/relationships/slide" Target="slides/slide10.xml"/><Relationship Id="rId36" Type="http://schemas.openxmlformats.org/officeDocument/2006/relationships/font" Target="fonts/BellotaTextLight-italic.fntdata"/><Relationship Id="rId17" Type="http://schemas.openxmlformats.org/officeDocument/2006/relationships/slide" Target="slides/slide13.xml"/><Relationship Id="rId39" Type="http://schemas.openxmlformats.org/officeDocument/2006/relationships/font" Target="fonts/Montserrat-bold.fntdata"/><Relationship Id="rId16" Type="http://schemas.openxmlformats.org/officeDocument/2006/relationships/slide" Target="slides/slide12.xml"/><Relationship Id="rId38" Type="http://schemas.openxmlformats.org/officeDocument/2006/relationships/font" Target="fonts/Montserra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b9f113e9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b9f113e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b9f113e99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b9f113e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b9f113e99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b9f113e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4d9e00d94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4d9e00d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4d9e00d94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4d9e00d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4d9e00d94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4d9e00d9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4d9e00d94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4d9e00d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4d9e00d94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4d9e00d9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4d9e00d94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4d9e00d9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4d9e00d94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4d9e00d9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4d9e00d94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4d9e00d9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4d624f302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4d624f30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4b498f24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4b498f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4b498f248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4b498f2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4b498f248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4b498f2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4dab1587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4dab158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4dab15874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4dab158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4d9e00d9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4d9e00d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8360" l="0" r="0" t="8368"/>
          <a:stretch/>
        </p:blipFill>
        <p:spPr>
          <a:xfrm>
            <a:off x="1464550" y="0"/>
            <a:ext cx="6214900" cy="5143499"/>
          </a:xfrm>
          <a:prstGeom prst="rect">
            <a:avLst/>
          </a:prstGeom>
          <a:noFill/>
          <a:ln>
            <a:noFill/>
          </a:ln>
        </p:spPr>
      </p:pic>
      <p:sp>
        <p:nvSpPr>
          <p:cNvPr id="11" name="Google Shape;11;p2"/>
          <p:cNvSpPr txBox="1"/>
          <p:nvPr>
            <p:ph type="ctrTitle"/>
          </p:nvPr>
        </p:nvSpPr>
        <p:spPr>
          <a:xfrm>
            <a:off x="2936700" y="1892400"/>
            <a:ext cx="3270600" cy="1358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dk2"/>
              </a:buClr>
              <a:buSzPts val="3600"/>
              <a:buNone/>
              <a:defRPr i="0" sz="3600">
                <a:solidFill>
                  <a:schemeClr val="dk2"/>
                </a:solidFill>
              </a:defRPr>
            </a:lvl1pPr>
            <a:lvl2pPr lvl="1" rtl="0" algn="ctr">
              <a:spcBef>
                <a:spcPts val="0"/>
              </a:spcBef>
              <a:spcAft>
                <a:spcPts val="0"/>
              </a:spcAft>
              <a:buClr>
                <a:schemeClr val="dk2"/>
              </a:buClr>
              <a:buSzPts val="3600"/>
              <a:buNone/>
              <a:defRPr i="0" sz="3600">
                <a:solidFill>
                  <a:schemeClr val="dk2"/>
                </a:solidFill>
              </a:defRPr>
            </a:lvl2pPr>
            <a:lvl3pPr lvl="2" rtl="0" algn="ctr">
              <a:spcBef>
                <a:spcPts val="0"/>
              </a:spcBef>
              <a:spcAft>
                <a:spcPts val="0"/>
              </a:spcAft>
              <a:buClr>
                <a:schemeClr val="dk2"/>
              </a:buClr>
              <a:buSzPts val="3600"/>
              <a:buNone/>
              <a:defRPr i="0" sz="3600">
                <a:solidFill>
                  <a:schemeClr val="dk2"/>
                </a:solidFill>
              </a:defRPr>
            </a:lvl3pPr>
            <a:lvl4pPr lvl="3" rtl="0" algn="ctr">
              <a:spcBef>
                <a:spcPts val="0"/>
              </a:spcBef>
              <a:spcAft>
                <a:spcPts val="0"/>
              </a:spcAft>
              <a:buClr>
                <a:schemeClr val="dk2"/>
              </a:buClr>
              <a:buSzPts val="3600"/>
              <a:buNone/>
              <a:defRPr i="0" sz="3600">
                <a:solidFill>
                  <a:schemeClr val="dk2"/>
                </a:solidFill>
              </a:defRPr>
            </a:lvl4pPr>
            <a:lvl5pPr lvl="4" rtl="0" algn="ctr">
              <a:spcBef>
                <a:spcPts val="0"/>
              </a:spcBef>
              <a:spcAft>
                <a:spcPts val="0"/>
              </a:spcAft>
              <a:buClr>
                <a:schemeClr val="dk2"/>
              </a:buClr>
              <a:buSzPts val="3600"/>
              <a:buNone/>
              <a:defRPr i="0" sz="3600">
                <a:solidFill>
                  <a:schemeClr val="dk2"/>
                </a:solidFill>
              </a:defRPr>
            </a:lvl5pPr>
            <a:lvl6pPr lvl="5" rtl="0" algn="ctr">
              <a:spcBef>
                <a:spcPts val="0"/>
              </a:spcBef>
              <a:spcAft>
                <a:spcPts val="0"/>
              </a:spcAft>
              <a:buClr>
                <a:schemeClr val="dk2"/>
              </a:buClr>
              <a:buSzPts val="3600"/>
              <a:buNone/>
              <a:defRPr i="0" sz="3600">
                <a:solidFill>
                  <a:schemeClr val="dk2"/>
                </a:solidFill>
              </a:defRPr>
            </a:lvl6pPr>
            <a:lvl7pPr lvl="6" rtl="0" algn="ctr">
              <a:spcBef>
                <a:spcPts val="0"/>
              </a:spcBef>
              <a:spcAft>
                <a:spcPts val="0"/>
              </a:spcAft>
              <a:buClr>
                <a:schemeClr val="dk2"/>
              </a:buClr>
              <a:buSzPts val="3600"/>
              <a:buNone/>
              <a:defRPr i="0" sz="3600">
                <a:solidFill>
                  <a:schemeClr val="dk2"/>
                </a:solidFill>
              </a:defRPr>
            </a:lvl7pPr>
            <a:lvl8pPr lvl="7" rtl="0" algn="ctr">
              <a:spcBef>
                <a:spcPts val="0"/>
              </a:spcBef>
              <a:spcAft>
                <a:spcPts val="0"/>
              </a:spcAft>
              <a:buClr>
                <a:schemeClr val="dk2"/>
              </a:buClr>
              <a:buSzPts val="3600"/>
              <a:buNone/>
              <a:defRPr i="0" sz="3600">
                <a:solidFill>
                  <a:schemeClr val="dk2"/>
                </a:solidFill>
              </a:defRPr>
            </a:lvl8pPr>
            <a:lvl9pPr lvl="8" rtl="0" algn="ctr">
              <a:spcBef>
                <a:spcPts val="0"/>
              </a:spcBef>
              <a:spcAft>
                <a:spcPts val="0"/>
              </a:spcAft>
              <a:buClr>
                <a:schemeClr val="dk2"/>
              </a:buClr>
              <a:buSzPts val="3600"/>
              <a:buNone/>
              <a:defRPr i="0" sz="36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3488475" y="529663"/>
            <a:ext cx="2167050" cy="2153702"/>
          </a:xfrm>
          <a:prstGeom prst="rect">
            <a:avLst/>
          </a:prstGeom>
          <a:noFill/>
          <a:ln>
            <a:noFill/>
          </a:ln>
        </p:spPr>
      </p:pic>
      <p:sp>
        <p:nvSpPr>
          <p:cNvPr id="14" name="Google Shape;14;p3"/>
          <p:cNvSpPr txBox="1"/>
          <p:nvPr>
            <p:ph type="ctrTitle"/>
          </p:nvPr>
        </p:nvSpPr>
        <p:spPr>
          <a:xfrm>
            <a:off x="1000275" y="2809475"/>
            <a:ext cx="7143300" cy="477000"/>
          </a:xfrm>
          <a:prstGeom prst="rect">
            <a:avLst/>
          </a:prstGeom>
          <a:noFill/>
        </p:spPr>
        <p:txBody>
          <a:bodyPr anchorCtr="0" anchor="b" bIns="0" lIns="0" spcFirstLastPara="1" rIns="0" wrap="square" tIns="0">
            <a:noAutofit/>
          </a:bodyPr>
          <a:lstStyle>
            <a:lvl1pPr indent="0" lvl="0" marL="0" marR="0" rtl="0" algn="ctr">
              <a:lnSpc>
                <a:spcPct val="90000"/>
              </a:lnSpc>
              <a:spcBef>
                <a:spcPts val="0"/>
              </a:spcBef>
              <a:spcAft>
                <a:spcPts val="0"/>
              </a:spcAft>
              <a:buSzPts val="4800"/>
              <a:buNone/>
              <a:defRPr sz="4800"/>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p:txBody>
      </p:sp>
      <p:sp>
        <p:nvSpPr>
          <p:cNvPr id="15" name="Google Shape;15;p3"/>
          <p:cNvSpPr txBox="1"/>
          <p:nvPr>
            <p:ph idx="1" type="subTitle"/>
          </p:nvPr>
        </p:nvSpPr>
        <p:spPr>
          <a:xfrm>
            <a:off x="1000275" y="3280025"/>
            <a:ext cx="7143600" cy="2670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1600"/>
              <a:buNone/>
              <a:defRPr sz="1600">
                <a:solidFill>
                  <a:schemeClr val="accent5"/>
                </a:solidFill>
              </a:defRPr>
            </a:lvl1pPr>
            <a:lvl2pPr lvl="1" rtl="0" algn="ctr">
              <a:spcBef>
                <a:spcPts val="0"/>
              </a:spcBef>
              <a:spcAft>
                <a:spcPts val="0"/>
              </a:spcAft>
              <a:buClr>
                <a:schemeClr val="accent5"/>
              </a:buClr>
              <a:buSzPts val="1600"/>
              <a:buNone/>
              <a:defRPr sz="1600">
                <a:solidFill>
                  <a:schemeClr val="accent5"/>
                </a:solidFill>
              </a:defRPr>
            </a:lvl2pPr>
            <a:lvl3pPr lvl="2" rtl="0" algn="ctr">
              <a:spcBef>
                <a:spcPts val="0"/>
              </a:spcBef>
              <a:spcAft>
                <a:spcPts val="0"/>
              </a:spcAft>
              <a:buClr>
                <a:schemeClr val="accent5"/>
              </a:buClr>
              <a:buSzPts val="1600"/>
              <a:buNone/>
              <a:defRPr sz="1600">
                <a:solidFill>
                  <a:schemeClr val="accent5"/>
                </a:solidFill>
              </a:defRPr>
            </a:lvl3pPr>
            <a:lvl4pPr lvl="3" rtl="0" algn="ctr">
              <a:spcBef>
                <a:spcPts val="0"/>
              </a:spcBef>
              <a:spcAft>
                <a:spcPts val="0"/>
              </a:spcAft>
              <a:buClr>
                <a:schemeClr val="accent5"/>
              </a:buClr>
              <a:buSzPts val="1600"/>
              <a:buNone/>
              <a:defRPr sz="1600">
                <a:solidFill>
                  <a:schemeClr val="accent5"/>
                </a:solidFill>
              </a:defRPr>
            </a:lvl4pPr>
            <a:lvl5pPr lvl="4" rtl="0" algn="ctr">
              <a:spcBef>
                <a:spcPts val="0"/>
              </a:spcBef>
              <a:spcAft>
                <a:spcPts val="0"/>
              </a:spcAft>
              <a:buClr>
                <a:schemeClr val="accent5"/>
              </a:buClr>
              <a:buSzPts val="1600"/>
              <a:buNone/>
              <a:defRPr sz="1600">
                <a:solidFill>
                  <a:schemeClr val="accent5"/>
                </a:solidFill>
              </a:defRPr>
            </a:lvl5pPr>
            <a:lvl6pPr lvl="5" rtl="0" algn="ctr">
              <a:spcBef>
                <a:spcPts val="0"/>
              </a:spcBef>
              <a:spcAft>
                <a:spcPts val="0"/>
              </a:spcAft>
              <a:buClr>
                <a:schemeClr val="accent5"/>
              </a:buClr>
              <a:buSzPts val="1600"/>
              <a:buNone/>
              <a:defRPr sz="1600">
                <a:solidFill>
                  <a:schemeClr val="accent5"/>
                </a:solidFill>
              </a:defRPr>
            </a:lvl6pPr>
            <a:lvl7pPr lvl="6" rtl="0" algn="ctr">
              <a:spcBef>
                <a:spcPts val="0"/>
              </a:spcBef>
              <a:spcAft>
                <a:spcPts val="0"/>
              </a:spcAft>
              <a:buClr>
                <a:schemeClr val="accent5"/>
              </a:buClr>
              <a:buSzPts val="1600"/>
              <a:buNone/>
              <a:defRPr sz="1600">
                <a:solidFill>
                  <a:schemeClr val="accent5"/>
                </a:solidFill>
              </a:defRPr>
            </a:lvl7pPr>
            <a:lvl8pPr lvl="7" rtl="0" algn="ctr">
              <a:spcBef>
                <a:spcPts val="0"/>
              </a:spcBef>
              <a:spcAft>
                <a:spcPts val="0"/>
              </a:spcAft>
              <a:buClr>
                <a:schemeClr val="accent5"/>
              </a:buClr>
              <a:buSzPts val="1600"/>
              <a:buNone/>
              <a:defRPr sz="1600">
                <a:solidFill>
                  <a:schemeClr val="accent5"/>
                </a:solidFill>
              </a:defRPr>
            </a:lvl8pPr>
            <a:lvl9pPr lvl="8" rtl="0" algn="ctr">
              <a:spcBef>
                <a:spcPts val="0"/>
              </a:spcBef>
              <a:spcAft>
                <a:spcPts val="0"/>
              </a:spcAft>
              <a:buClr>
                <a:schemeClr val="accent5"/>
              </a:buClr>
              <a:buSzPts val="1600"/>
              <a:buNone/>
              <a:defRPr sz="160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b="20387" l="0" r="0" t="20399"/>
          <a:stretch/>
        </p:blipFill>
        <p:spPr>
          <a:xfrm>
            <a:off x="202075" y="0"/>
            <a:ext cx="8739851" cy="5143499"/>
          </a:xfrm>
          <a:prstGeom prst="rect">
            <a:avLst/>
          </a:prstGeom>
          <a:noFill/>
          <a:ln>
            <a:noFill/>
          </a:ln>
        </p:spPr>
      </p:pic>
      <p:sp>
        <p:nvSpPr>
          <p:cNvPr id="18" name="Google Shape;18;p4"/>
          <p:cNvSpPr txBox="1"/>
          <p:nvPr>
            <p:ph idx="1" type="body"/>
          </p:nvPr>
        </p:nvSpPr>
        <p:spPr>
          <a:xfrm>
            <a:off x="2637100" y="1321650"/>
            <a:ext cx="3869700" cy="2500200"/>
          </a:xfrm>
          <a:prstGeom prst="rect">
            <a:avLst/>
          </a:prstGeom>
          <a:effectLst>
            <a:outerShdw blurRad="57150" rotWithShape="0" algn="bl" dir="5400000" dist="19050">
              <a:schemeClr val="lt1">
                <a:alpha val="30000"/>
              </a:schemeClr>
            </a:outerShdw>
          </a:effectLst>
        </p:spPr>
        <p:txBody>
          <a:bodyPr anchorCtr="0" anchor="ctr" bIns="0" lIns="0" spcFirstLastPara="1" rIns="0" wrap="square" tIns="0">
            <a:noAutofit/>
          </a:bodyPr>
          <a:lstStyle>
            <a:lvl1pPr indent="-381000" lvl="0" marL="457200" rtl="0" algn="ctr">
              <a:spcBef>
                <a:spcPts val="60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1pPr>
            <a:lvl2pPr indent="-381000" lvl="1" marL="9144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2pPr>
            <a:lvl3pPr indent="-381000" lvl="2" marL="13716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3pPr>
            <a:lvl4pPr indent="-381000" lvl="3" marL="18288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4pPr>
            <a:lvl5pPr indent="-381000" lvl="4" marL="22860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5pPr>
            <a:lvl6pPr indent="-381000" lvl="5" marL="27432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6pPr>
            <a:lvl7pPr indent="-381000" lvl="6" marL="32004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7pPr>
            <a:lvl8pPr indent="-381000" lvl="7" marL="3657600" rtl="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8pPr>
            <a:lvl9pPr indent="-381000" lvl="8" marL="4114800" algn="ctr">
              <a:spcBef>
                <a:spcPts val="0"/>
              </a:spcBef>
              <a:spcAft>
                <a:spcPts val="0"/>
              </a:spcAft>
              <a:buClr>
                <a:schemeClr val="accent5"/>
              </a:buClr>
              <a:buSzPts val="2400"/>
              <a:buFont typeface="Satisfy"/>
              <a:buChar char="○"/>
              <a:defRPr i="1" sz="2400">
                <a:solidFill>
                  <a:schemeClr val="accent5"/>
                </a:solidFill>
                <a:latin typeface="Satisfy"/>
                <a:ea typeface="Satisfy"/>
                <a:cs typeface="Satisfy"/>
                <a:sym typeface="Satisfy"/>
              </a:defRPr>
            </a:lvl9pPr>
          </a:lstStyle>
          <a:p/>
        </p:txBody>
      </p:sp>
      <p:sp>
        <p:nvSpPr>
          <p:cNvPr id="19" name="Google Shape;19;p4"/>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0" r="0" t="0"/>
          <a:stretch/>
        </p:blipFill>
        <p:spPr>
          <a:xfrm>
            <a:off x="0" y="2162700"/>
            <a:ext cx="3672700" cy="2980800"/>
          </a:xfrm>
          <a:prstGeom prst="rect">
            <a:avLst/>
          </a:prstGeom>
          <a:noFill/>
          <a:ln>
            <a:noFill/>
          </a:ln>
        </p:spPr>
      </p:pic>
      <p:pic>
        <p:nvPicPr>
          <p:cNvPr id="22" name="Google Shape;22;p5"/>
          <p:cNvPicPr preferRelativeResize="0"/>
          <p:nvPr/>
        </p:nvPicPr>
        <p:blipFill rotWithShape="1">
          <a:blip r:embed="rId3">
            <a:alphaModFix/>
          </a:blip>
          <a:srcRect b="0" l="0" r="0" t="0"/>
          <a:stretch/>
        </p:blipFill>
        <p:spPr>
          <a:xfrm>
            <a:off x="5607825" y="0"/>
            <a:ext cx="3536174" cy="3076375"/>
          </a:xfrm>
          <a:prstGeom prst="rect">
            <a:avLst/>
          </a:prstGeom>
          <a:noFill/>
          <a:ln>
            <a:noFill/>
          </a:ln>
        </p:spPr>
      </p:pic>
      <p:sp>
        <p:nvSpPr>
          <p:cNvPr id="23" name="Google Shape;23;p5"/>
          <p:cNvSpPr txBox="1"/>
          <p:nvPr>
            <p:ph type="title"/>
          </p:nvPr>
        </p:nvSpPr>
        <p:spPr>
          <a:xfrm>
            <a:off x="1475275" y="923544"/>
            <a:ext cx="6193800" cy="4575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 name="Google Shape;24;p5"/>
          <p:cNvSpPr txBox="1"/>
          <p:nvPr>
            <p:ph idx="1" type="body"/>
          </p:nvPr>
        </p:nvSpPr>
        <p:spPr>
          <a:xfrm>
            <a:off x="1475275" y="1437300"/>
            <a:ext cx="6193800" cy="2451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1475275" y="923544"/>
            <a:ext cx="6201000" cy="4524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8" name="Google Shape;28;p6"/>
          <p:cNvSpPr txBox="1"/>
          <p:nvPr>
            <p:ph idx="1" type="body"/>
          </p:nvPr>
        </p:nvSpPr>
        <p:spPr>
          <a:xfrm>
            <a:off x="1475275" y="1456302"/>
            <a:ext cx="3009900" cy="2552400"/>
          </a:xfrm>
          <a:prstGeom prst="rect">
            <a:avLst/>
          </a:prstGeom>
        </p:spPr>
        <p:txBody>
          <a:bodyPr anchorCtr="0" anchor="t" bIns="0" lIns="0" spcFirstLastPara="1" rIns="0" wrap="square" tIns="0">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6"/>
          <p:cNvSpPr txBox="1"/>
          <p:nvPr>
            <p:ph idx="2" type="body"/>
          </p:nvPr>
        </p:nvSpPr>
        <p:spPr>
          <a:xfrm>
            <a:off x="4666605" y="1456302"/>
            <a:ext cx="3009900" cy="2552400"/>
          </a:xfrm>
          <a:prstGeom prst="rect">
            <a:avLst/>
          </a:prstGeom>
        </p:spPr>
        <p:txBody>
          <a:bodyPr anchorCtr="0" anchor="t" bIns="0" lIns="0" spcFirstLastPara="1" rIns="0" wrap="square" tIns="0">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0" name="Google Shape;30;p6"/>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6"/>
          <p:cNvPicPr preferRelativeResize="0"/>
          <p:nvPr/>
        </p:nvPicPr>
        <p:blipFill rotWithShape="1">
          <a:blip r:embed="rId2">
            <a:alphaModFix/>
          </a:blip>
          <a:srcRect b="0" l="0" r="0" t="0"/>
          <a:stretch/>
        </p:blipFill>
        <p:spPr>
          <a:xfrm>
            <a:off x="0" y="2162700"/>
            <a:ext cx="3672700" cy="2980800"/>
          </a:xfrm>
          <a:prstGeom prst="rect">
            <a:avLst/>
          </a:prstGeom>
          <a:noFill/>
          <a:ln>
            <a:noFill/>
          </a:ln>
        </p:spPr>
      </p:pic>
      <p:pic>
        <p:nvPicPr>
          <p:cNvPr id="32" name="Google Shape;32;p6"/>
          <p:cNvPicPr preferRelativeResize="0"/>
          <p:nvPr/>
        </p:nvPicPr>
        <p:blipFill rotWithShape="1">
          <a:blip r:embed="rId3">
            <a:alphaModFix/>
          </a:blip>
          <a:srcRect b="0" l="0" r="0" t="0"/>
          <a:stretch/>
        </p:blipFill>
        <p:spPr>
          <a:xfrm>
            <a:off x="5607825" y="0"/>
            <a:ext cx="3536174" cy="30763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sp>
        <p:nvSpPr>
          <p:cNvPr id="34" name="Google Shape;34;p7"/>
          <p:cNvSpPr txBox="1"/>
          <p:nvPr>
            <p:ph type="title"/>
          </p:nvPr>
        </p:nvSpPr>
        <p:spPr>
          <a:xfrm>
            <a:off x="1475175" y="919449"/>
            <a:ext cx="6193500" cy="4593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5" name="Google Shape;35;p7"/>
          <p:cNvSpPr txBox="1"/>
          <p:nvPr>
            <p:ph idx="1" type="body"/>
          </p:nvPr>
        </p:nvSpPr>
        <p:spPr>
          <a:xfrm>
            <a:off x="1475275" y="1451500"/>
            <a:ext cx="1910700" cy="26973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6" name="Google Shape;36;p7"/>
          <p:cNvSpPr txBox="1"/>
          <p:nvPr>
            <p:ph idx="2" type="body"/>
          </p:nvPr>
        </p:nvSpPr>
        <p:spPr>
          <a:xfrm>
            <a:off x="3616601" y="1451500"/>
            <a:ext cx="1910700" cy="26973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3" type="body"/>
          </p:nvPr>
        </p:nvSpPr>
        <p:spPr>
          <a:xfrm>
            <a:off x="5757927" y="1451500"/>
            <a:ext cx="1910700" cy="26973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7"/>
          <p:cNvPicPr preferRelativeResize="0"/>
          <p:nvPr/>
        </p:nvPicPr>
        <p:blipFill rotWithShape="1">
          <a:blip r:embed="rId2">
            <a:alphaModFix/>
          </a:blip>
          <a:srcRect b="0" l="0" r="0" t="0"/>
          <a:stretch/>
        </p:blipFill>
        <p:spPr>
          <a:xfrm>
            <a:off x="0" y="2162700"/>
            <a:ext cx="3672700" cy="2980800"/>
          </a:xfrm>
          <a:prstGeom prst="rect">
            <a:avLst/>
          </a:prstGeom>
          <a:noFill/>
          <a:ln>
            <a:noFill/>
          </a:ln>
        </p:spPr>
      </p:pic>
      <p:pic>
        <p:nvPicPr>
          <p:cNvPr id="40" name="Google Shape;40;p7"/>
          <p:cNvPicPr preferRelativeResize="0"/>
          <p:nvPr/>
        </p:nvPicPr>
        <p:blipFill rotWithShape="1">
          <a:blip r:embed="rId3">
            <a:alphaModFix/>
          </a:blip>
          <a:srcRect b="0" l="0" r="0" t="0"/>
          <a:stretch/>
        </p:blipFill>
        <p:spPr>
          <a:xfrm>
            <a:off x="5607825" y="0"/>
            <a:ext cx="3536174" cy="30763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8"/>
          <p:cNvSpPr txBox="1"/>
          <p:nvPr>
            <p:ph type="title"/>
          </p:nvPr>
        </p:nvSpPr>
        <p:spPr>
          <a:xfrm>
            <a:off x="1475175" y="919449"/>
            <a:ext cx="6193500" cy="4593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3" name="Google Shape;43;p8"/>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8"/>
          <p:cNvPicPr preferRelativeResize="0"/>
          <p:nvPr/>
        </p:nvPicPr>
        <p:blipFill rotWithShape="1">
          <a:blip r:embed="rId2">
            <a:alphaModFix/>
          </a:blip>
          <a:srcRect b="0" l="0" r="0" t="0"/>
          <a:stretch/>
        </p:blipFill>
        <p:spPr>
          <a:xfrm>
            <a:off x="0" y="2162700"/>
            <a:ext cx="3672700" cy="2980800"/>
          </a:xfrm>
          <a:prstGeom prst="rect">
            <a:avLst/>
          </a:prstGeom>
          <a:noFill/>
          <a:ln>
            <a:noFill/>
          </a:ln>
        </p:spPr>
      </p:pic>
      <p:pic>
        <p:nvPicPr>
          <p:cNvPr id="45" name="Google Shape;45;p8"/>
          <p:cNvPicPr preferRelativeResize="0"/>
          <p:nvPr/>
        </p:nvPicPr>
        <p:blipFill rotWithShape="1">
          <a:blip r:embed="rId3">
            <a:alphaModFix/>
          </a:blip>
          <a:srcRect b="0" l="0" r="0" t="0"/>
          <a:stretch/>
        </p:blipFill>
        <p:spPr>
          <a:xfrm>
            <a:off x="5607825" y="0"/>
            <a:ext cx="3536174" cy="30763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9"/>
          <p:cNvSpPr txBox="1"/>
          <p:nvPr>
            <p:ph idx="1" type="body"/>
          </p:nvPr>
        </p:nvSpPr>
        <p:spPr>
          <a:xfrm>
            <a:off x="1077550" y="3916800"/>
            <a:ext cx="6989100" cy="295200"/>
          </a:xfrm>
          <a:prstGeom prst="rect">
            <a:avLst/>
          </a:prstGeom>
        </p:spPr>
        <p:txBody>
          <a:bodyPr anchorCtr="0" anchor="t" bIns="0" lIns="0" spcFirstLastPara="1" rIns="0" wrap="square" tIns="0">
            <a:noAutofit/>
          </a:bodyPr>
          <a:lstStyle>
            <a:lvl1pPr indent="-228600" lvl="0" marL="457200" algn="ctr">
              <a:spcBef>
                <a:spcPts val="360"/>
              </a:spcBef>
              <a:spcAft>
                <a:spcPts val="0"/>
              </a:spcAft>
              <a:buClr>
                <a:schemeClr val="accent5"/>
              </a:buClr>
              <a:buSzPts val="1200"/>
              <a:buNone/>
              <a:defRPr sz="1200">
                <a:solidFill>
                  <a:schemeClr val="accent5"/>
                </a:solidFill>
              </a:defRPr>
            </a:lvl1pPr>
          </a:lstStyle>
          <a:p/>
        </p:txBody>
      </p:sp>
      <p:sp>
        <p:nvSpPr>
          <p:cNvPr id="48" name="Google Shape;48;p9"/>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9" name="Google Shape;49;p9"/>
          <p:cNvPicPr preferRelativeResize="0"/>
          <p:nvPr/>
        </p:nvPicPr>
        <p:blipFill rotWithShape="1">
          <a:blip r:embed="rId2">
            <a:alphaModFix/>
          </a:blip>
          <a:srcRect b="0" l="0" r="0" t="0"/>
          <a:stretch/>
        </p:blipFill>
        <p:spPr>
          <a:xfrm>
            <a:off x="0" y="2162700"/>
            <a:ext cx="3672700" cy="2980800"/>
          </a:xfrm>
          <a:prstGeom prst="rect">
            <a:avLst/>
          </a:prstGeom>
          <a:noFill/>
          <a:ln>
            <a:noFill/>
          </a:ln>
        </p:spPr>
      </p:pic>
      <p:pic>
        <p:nvPicPr>
          <p:cNvPr id="50" name="Google Shape;50;p9"/>
          <p:cNvPicPr preferRelativeResize="0"/>
          <p:nvPr/>
        </p:nvPicPr>
        <p:blipFill rotWithShape="1">
          <a:blip r:embed="rId3">
            <a:alphaModFix/>
          </a:blip>
          <a:srcRect b="0" l="0" r="0" t="0"/>
          <a:stretch/>
        </p:blipFill>
        <p:spPr>
          <a:xfrm flipH="1" rot="10800000">
            <a:off x="5607825" y="2067125"/>
            <a:ext cx="3536174" cy="30763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0"/>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3" name="Google Shape;53;p10"/>
          <p:cNvPicPr preferRelativeResize="0"/>
          <p:nvPr/>
        </p:nvPicPr>
        <p:blipFill rotWithShape="1">
          <a:blip r:embed="rId2">
            <a:alphaModFix/>
          </a:blip>
          <a:srcRect b="0" l="0" r="0" t="0"/>
          <a:stretch/>
        </p:blipFill>
        <p:spPr>
          <a:xfrm>
            <a:off x="0" y="2996336"/>
            <a:ext cx="2645567" cy="2147164"/>
          </a:xfrm>
          <a:prstGeom prst="rect">
            <a:avLst/>
          </a:prstGeom>
          <a:noFill/>
          <a:ln>
            <a:noFill/>
          </a:ln>
        </p:spPr>
      </p:pic>
      <p:pic>
        <p:nvPicPr>
          <p:cNvPr id="54" name="Google Shape;54;p10"/>
          <p:cNvPicPr preferRelativeResize="0"/>
          <p:nvPr/>
        </p:nvPicPr>
        <p:blipFill rotWithShape="1">
          <a:blip r:embed="rId3">
            <a:alphaModFix/>
          </a:blip>
          <a:srcRect b="0" l="0" r="0" t="0"/>
          <a:stretch/>
        </p:blipFill>
        <p:spPr>
          <a:xfrm>
            <a:off x="6596777" y="0"/>
            <a:ext cx="2547223" cy="22160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75175" y="919449"/>
            <a:ext cx="6193500" cy="4593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1pPr>
            <a:lvl2pPr lvl="1">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2pPr>
            <a:lvl3pPr lvl="2">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3pPr>
            <a:lvl4pPr lvl="3">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4pPr>
            <a:lvl5pPr lvl="4">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5pPr>
            <a:lvl6pPr lvl="5">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6pPr>
            <a:lvl7pPr lvl="6">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7pPr>
            <a:lvl8pPr lvl="7">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8pPr>
            <a:lvl9pPr lvl="8">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9pPr>
          </a:lstStyle>
          <a:p/>
        </p:txBody>
      </p:sp>
      <p:sp>
        <p:nvSpPr>
          <p:cNvPr id="7" name="Google Shape;7;p1"/>
          <p:cNvSpPr txBox="1"/>
          <p:nvPr>
            <p:ph idx="1" type="body"/>
          </p:nvPr>
        </p:nvSpPr>
        <p:spPr>
          <a:xfrm>
            <a:off x="1475264" y="1451489"/>
            <a:ext cx="6193500" cy="27756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1"/>
              </a:buClr>
              <a:buSzPts val="1800"/>
              <a:buFont typeface="Bellota Text"/>
              <a:buChar char="⋆"/>
              <a:defRPr sz="1800">
                <a:solidFill>
                  <a:schemeClr val="dk1"/>
                </a:solidFill>
                <a:latin typeface="Bellota Text"/>
                <a:ea typeface="Bellota Text"/>
                <a:cs typeface="Bellota Text"/>
                <a:sym typeface="Bellota Text"/>
              </a:defRPr>
            </a:lvl1pPr>
            <a:lvl2pPr indent="-342900" lvl="1" marL="914400">
              <a:lnSpc>
                <a:spcPct val="115000"/>
              </a:lnSpc>
              <a:spcBef>
                <a:spcPts val="0"/>
              </a:spcBef>
              <a:spcAft>
                <a:spcPts val="0"/>
              </a:spcAft>
              <a:buClr>
                <a:schemeClr val="accent4"/>
              </a:buClr>
              <a:buSzPts val="1800"/>
              <a:buFont typeface="Bellota Text"/>
              <a:buChar char="⋆"/>
              <a:defRPr sz="1800">
                <a:solidFill>
                  <a:schemeClr val="dk1"/>
                </a:solidFill>
                <a:latin typeface="Bellota Text"/>
                <a:ea typeface="Bellota Text"/>
                <a:cs typeface="Bellota Text"/>
                <a:sym typeface="Bellota Text"/>
              </a:defRPr>
            </a:lvl2pPr>
            <a:lvl3pPr indent="-342900" lvl="2" marL="1371600">
              <a:lnSpc>
                <a:spcPct val="115000"/>
              </a:lnSpc>
              <a:spcBef>
                <a:spcPts val="0"/>
              </a:spcBef>
              <a:spcAft>
                <a:spcPts val="0"/>
              </a:spcAft>
              <a:buClr>
                <a:schemeClr val="dk2"/>
              </a:buClr>
              <a:buSzPts val="1800"/>
              <a:buFont typeface="Bellota Text"/>
              <a:buChar char="⋆"/>
              <a:defRPr sz="1800">
                <a:solidFill>
                  <a:schemeClr val="dk1"/>
                </a:solidFill>
                <a:latin typeface="Bellota Text"/>
                <a:ea typeface="Bellota Text"/>
                <a:cs typeface="Bellota Text"/>
                <a:sym typeface="Bellota Text"/>
              </a:defRPr>
            </a:lvl3pPr>
            <a:lvl4pPr indent="-342900" lvl="3" marL="18288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4pPr>
            <a:lvl5pPr indent="-342900" lvl="4" marL="22860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5pPr>
            <a:lvl6pPr indent="-342900" lvl="5" marL="27432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6pPr>
            <a:lvl7pPr indent="-342900" lvl="6" marL="32004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7pPr>
            <a:lvl8pPr indent="-342900" lvl="7" marL="36576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8pPr>
            <a:lvl9pPr indent="-342900" lvl="8" marL="41148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9pPr>
          </a:lstStyle>
          <a:p/>
        </p:txBody>
      </p:sp>
      <p:sp>
        <p:nvSpPr>
          <p:cNvPr id="8" name="Google Shape;8;p1"/>
          <p:cNvSpPr txBox="1"/>
          <p:nvPr>
            <p:ph idx="12" type="sldNum"/>
          </p:nvPr>
        </p:nvSpPr>
        <p:spPr>
          <a:xfrm>
            <a:off x="8395375" y="4695125"/>
            <a:ext cx="548700" cy="263400"/>
          </a:xfrm>
          <a:prstGeom prst="rect">
            <a:avLst/>
          </a:prstGeom>
          <a:noFill/>
          <a:ln>
            <a:noFill/>
          </a:ln>
        </p:spPr>
        <p:txBody>
          <a:bodyPr anchorCtr="0" anchor="ctr" bIns="91425" lIns="91425" spcFirstLastPara="1" rIns="91425" wrap="square" tIns="91425">
            <a:noAutofit/>
          </a:bodyPr>
          <a:lstStyle>
            <a:lvl1pPr lvl="0" algn="r">
              <a:buNone/>
              <a:defRPr sz="1300">
                <a:solidFill>
                  <a:schemeClr val="accent4"/>
                </a:solidFill>
                <a:latin typeface="Satisfy"/>
                <a:ea typeface="Satisfy"/>
                <a:cs typeface="Satisfy"/>
                <a:sym typeface="Satisfy"/>
              </a:defRPr>
            </a:lvl1pPr>
            <a:lvl2pPr lvl="1" algn="r">
              <a:buNone/>
              <a:defRPr sz="1300">
                <a:solidFill>
                  <a:schemeClr val="accent4"/>
                </a:solidFill>
                <a:latin typeface="Satisfy"/>
                <a:ea typeface="Satisfy"/>
                <a:cs typeface="Satisfy"/>
                <a:sym typeface="Satisfy"/>
              </a:defRPr>
            </a:lvl2pPr>
            <a:lvl3pPr lvl="2" algn="r">
              <a:buNone/>
              <a:defRPr sz="1300">
                <a:solidFill>
                  <a:schemeClr val="accent4"/>
                </a:solidFill>
                <a:latin typeface="Satisfy"/>
                <a:ea typeface="Satisfy"/>
                <a:cs typeface="Satisfy"/>
                <a:sym typeface="Satisfy"/>
              </a:defRPr>
            </a:lvl3pPr>
            <a:lvl4pPr lvl="3" algn="r">
              <a:buNone/>
              <a:defRPr sz="1300">
                <a:solidFill>
                  <a:schemeClr val="accent4"/>
                </a:solidFill>
                <a:latin typeface="Satisfy"/>
                <a:ea typeface="Satisfy"/>
                <a:cs typeface="Satisfy"/>
                <a:sym typeface="Satisfy"/>
              </a:defRPr>
            </a:lvl4pPr>
            <a:lvl5pPr lvl="4" algn="r">
              <a:buNone/>
              <a:defRPr sz="1300">
                <a:solidFill>
                  <a:schemeClr val="accent4"/>
                </a:solidFill>
                <a:latin typeface="Satisfy"/>
                <a:ea typeface="Satisfy"/>
                <a:cs typeface="Satisfy"/>
                <a:sym typeface="Satisfy"/>
              </a:defRPr>
            </a:lvl5pPr>
            <a:lvl6pPr lvl="5" algn="r">
              <a:buNone/>
              <a:defRPr sz="1300">
                <a:solidFill>
                  <a:schemeClr val="accent4"/>
                </a:solidFill>
                <a:latin typeface="Satisfy"/>
                <a:ea typeface="Satisfy"/>
                <a:cs typeface="Satisfy"/>
                <a:sym typeface="Satisfy"/>
              </a:defRPr>
            </a:lvl6pPr>
            <a:lvl7pPr lvl="6" algn="r">
              <a:buNone/>
              <a:defRPr sz="1300">
                <a:solidFill>
                  <a:schemeClr val="accent4"/>
                </a:solidFill>
                <a:latin typeface="Satisfy"/>
                <a:ea typeface="Satisfy"/>
                <a:cs typeface="Satisfy"/>
                <a:sym typeface="Satisfy"/>
              </a:defRPr>
            </a:lvl7pPr>
            <a:lvl8pPr lvl="7" algn="r">
              <a:buNone/>
              <a:defRPr sz="1300">
                <a:solidFill>
                  <a:schemeClr val="accent4"/>
                </a:solidFill>
                <a:latin typeface="Satisfy"/>
                <a:ea typeface="Satisfy"/>
                <a:cs typeface="Satisfy"/>
                <a:sym typeface="Satisfy"/>
              </a:defRPr>
            </a:lvl8pPr>
            <a:lvl9pPr lvl="8" algn="r">
              <a:buNone/>
              <a:defRPr sz="1300">
                <a:solidFill>
                  <a:schemeClr val="accent4"/>
                </a:solidFill>
                <a:latin typeface="Satisfy"/>
                <a:ea typeface="Satisfy"/>
                <a:cs typeface="Satisfy"/>
                <a:sym typeface="Satisf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drive.google.com/file/d/1QPX9OqXBMq3vSwkT6sz5QZN5Se5wSqbF/view"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en.wikipedia.org/wiki/Benchmarking" TargetMode="External"/><Relationship Id="rId4" Type="http://schemas.openxmlformats.org/officeDocument/2006/relationships/hyperlink" Target="http://www.ciminvestigacion.com/importancia-del-benchmarking/" TargetMode="External"/><Relationship Id="rId5" Type="http://schemas.openxmlformats.org/officeDocument/2006/relationships/hyperlink" Target="https://www.practicalteam.com/blog/herramientas-online-de-benchmarking-para-analizar-a-la-competencia/" TargetMode="External"/><Relationship Id="rId6" Type="http://schemas.openxmlformats.org/officeDocument/2006/relationships/hyperlink" Target="https://freshdesk.com/customer-support/manage-customer-service-requests-on-instagram-blog/" TargetMode="External"/><Relationship Id="rId7" Type="http://schemas.openxmlformats.org/officeDocument/2006/relationships/hyperlink" Target="https://rockcontent.com/es/blog/que-es-benchmark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1"/>
          <p:cNvSpPr txBox="1"/>
          <p:nvPr>
            <p:ph type="ctrTitle"/>
          </p:nvPr>
        </p:nvSpPr>
        <p:spPr>
          <a:xfrm>
            <a:off x="2936700" y="1240275"/>
            <a:ext cx="3270600" cy="86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4.4.5:</a:t>
            </a:r>
            <a:r>
              <a:rPr lang="en"/>
              <a:t> Benchmarking </a:t>
            </a:r>
            <a:endParaRPr sz="1700"/>
          </a:p>
        </p:txBody>
      </p:sp>
      <p:sp>
        <p:nvSpPr>
          <p:cNvPr id="60" name="Google Shape;60;p11"/>
          <p:cNvSpPr txBox="1"/>
          <p:nvPr/>
        </p:nvSpPr>
        <p:spPr>
          <a:xfrm>
            <a:off x="2957400" y="2109075"/>
            <a:ext cx="3229200" cy="186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4"/>
                </a:solidFill>
                <a:latin typeface="Satisfy"/>
                <a:ea typeface="Satisfy"/>
                <a:cs typeface="Satisfy"/>
                <a:sym typeface="Satisfy"/>
              </a:rPr>
              <a:t>Castro Cruces Jorge Eduardo</a:t>
            </a:r>
            <a:endParaRPr sz="1600">
              <a:solidFill>
                <a:schemeClr val="accent4"/>
              </a:solidFill>
              <a:latin typeface="Satisfy"/>
              <a:ea typeface="Satisfy"/>
              <a:cs typeface="Satisfy"/>
              <a:sym typeface="Satisfy"/>
            </a:endParaRPr>
          </a:p>
          <a:p>
            <a:pPr indent="0" lvl="0" marL="0" rtl="0" algn="ctr">
              <a:spcBef>
                <a:spcPts val="0"/>
              </a:spcBef>
              <a:spcAft>
                <a:spcPts val="0"/>
              </a:spcAft>
              <a:buNone/>
            </a:pPr>
            <a:r>
              <a:rPr lang="en" sz="1600">
                <a:solidFill>
                  <a:schemeClr val="accent4"/>
                </a:solidFill>
                <a:latin typeface="Satisfy"/>
                <a:ea typeface="Satisfy"/>
                <a:cs typeface="Satisfy"/>
                <a:sym typeface="Satisfy"/>
              </a:rPr>
              <a:t>Flores Vargas Damaris Judith</a:t>
            </a:r>
            <a:endParaRPr sz="1600">
              <a:solidFill>
                <a:schemeClr val="accent4"/>
              </a:solidFill>
              <a:latin typeface="Satisfy"/>
              <a:ea typeface="Satisfy"/>
              <a:cs typeface="Satisfy"/>
              <a:sym typeface="Satisfy"/>
            </a:endParaRPr>
          </a:p>
          <a:p>
            <a:pPr indent="0" lvl="0" marL="0" rtl="0" algn="ctr">
              <a:spcBef>
                <a:spcPts val="0"/>
              </a:spcBef>
              <a:spcAft>
                <a:spcPts val="0"/>
              </a:spcAft>
              <a:buNone/>
            </a:pPr>
            <a:r>
              <a:rPr lang="en" sz="1600">
                <a:solidFill>
                  <a:schemeClr val="accent4"/>
                </a:solidFill>
                <a:latin typeface="Satisfy"/>
                <a:ea typeface="Satisfy"/>
                <a:cs typeface="Satisfy"/>
                <a:sym typeface="Satisfy"/>
              </a:rPr>
              <a:t>Garnica Muñoz Anuar Francisco</a:t>
            </a:r>
            <a:endParaRPr sz="1600">
              <a:solidFill>
                <a:schemeClr val="accent4"/>
              </a:solidFill>
              <a:latin typeface="Satisfy"/>
              <a:ea typeface="Satisfy"/>
              <a:cs typeface="Satisfy"/>
              <a:sym typeface="Satisfy"/>
            </a:endParaRPr>
          </a:p>
          <a:p>
            <a:pPr indent="0" lvl="0" marL="0" rtl="0" algn="ctr">
              <a:spcBef>
                <a:spcPts val="0"/>
              </a:spcBef>
              <a:spcAft>
                <a:spcPts val="0"/>
              </a:spcAft>
              <a:buNone/>
            </a:pPr>
            <a:r>
              <a:rPr lang="en" sz="1600">
                <a:solidFill>
                  <a:schemeClr val="accent4"/>
                </a:solidFill>
                <a:latin typeface="Satisfy"/>
                <a:ea typeface="Satisfy"/>
                <a:cs typeface="Satisfy"/>
                <a:sym typeface="Satisfy"/>
              </a:rPr>
              <a:t>Luciano Espina Melisa</a:t>
            </a:r>
            <a:endParaRPr sz="1600">
              <a:solidFill>
                <a:schemeClr val="accent4"/>
              </a:solidFill>
              <a:latin typeface="Satisfy"/>
              <a:ea typeface="Satisfy"/>
              <a:cs typeface="Satisfy"/>
              <a:sym typeface="Satisfy"/>
            </a:endParaRPr>
          </a:p>
          <a:p>
            <a:pPr indent="0" lvl="0" marL="0" rtl="0" algn="ctr">
              <a:spcBef>
                <a:spcPts val="0"/>
              </a:spcBef>
              <a:spcAft>
                <a:spcPts val="0"/>
              </a:spcAft>
              <a:buNone/>
            </a:pPr>
            <a:r>
              <a:rPr lang="en" sz="1600">
                <a:solidFill>
                  <a:schemeClr val="accent4"/>
                </a:solidFill>
                <a:latin typeface="Satisfy"/>
                <a:ea typeface="Satisfy"/>
                <a:cs typeface="Satisfy"/>
                <a:sym typeface="Satisfy"/>
              </a:rPr>
              <a:t>Miranda Higuera Isaac Uriel</a:t>
            </a:r>
            <a:endParaRPr sz="1600">
              <a:solidFill>
                <a:schemeClr val="accent4"/>
              </a:solidFill>
              <a:latin typeface="Satisfy"/>
              <a:ea typeface="Satisfy"/>
              <a:cs typeface="Satisfy"/>
              <a:sym typeface="Satisfy"/>
            </a:endParaRPr>
          </a:p>
          <a:p>
            <a:pPr indent="0" lvl="0" marL="0" rtl="0" algn="ctr">
              <a:spcBef>
                <a:spcPts val="0"/>
              </a:spcBef>
              <a:spcAft>
                <a:spcPts val="0"/>
              </a:spcAft>
              <a:buNone/>
            </a:pPr>
            <a:r>
              <a:rPr lang="en" sz="1600">
                <a:solidFill>
                  <a:schemeClr val="accent4"/>
                </a:solidFill>
                <a:latin typeface="Satisfy"/>
                <a:ea typeface="Satisfy"/>
                <a:cs typeface="Satisfy"/>
                <a:sym typeface="Satisfy"/>
              </a:rPr>
              <a:t>Rojas de la Rosa Carlos Armando</a:t>
            </a:r>
            <a:endParaRPr sz="1600">
              <a:solidFill>
                <a:schemeClr val="accent4"/>
              </a:solidFill>
              <a:latin typeface="Satisfy"/>
              <a:ea typeface="Satisfy"/>
              <a:cs typeface="Satisfy"/>
              <a:sym typeface="Satisfy"/>
            </a:endParaRPr>
          </a:p>
          <a:p>
            <a:pPr indent="0" lvl="0" marL="0" rtl="0" algn="l">
              <a:spcBef>
                <a:spcPts val="0"/>
              </a:spcBef>
              <a:spcAft>
                <a:spcPts val="0"/>
              </a:spcAft>
              <a:buNone/>
            </a:pPr>
            <a:r>
              <a:t/>
            </a:r>
            <a:endParaRPr sz="1300">
              <a:latin typeface="Bellota Text"/>
              <a:ea typeface="Bellota Text"/>
              <a:cs typeface="Bellota Text"/>
              <a:sym typeface="Bellota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1475275" y="923544"/>
            <a:ext cx="6193800" cy="45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Benchmarking interno</a:t>
            </a:r>
            <a:endParaRPr/>
          </a:p>
        </p:txBody>
      </p:sp>
      <p:sp>
        <p:nvSpPr>
          <p:cNvPr id="127" name="Google Shape;127;p20"/>
          <p:cNvSpPr txBox="1"/>
          <p:nvPr>
            <p:ph idx="1" type="body"/>
          </p:nvPr>
        </p:nvSpPr>
        <p:spPr>
          <a:xfrm>
            <a:off x="1475275" y="1437300"/>
            <a:ext cx="6193800" cy="245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El benchmarking interno consiste en evaluar y analizar una o más áreas de una misma empresa. Esto permite compararlas y determinar en qué aspectos necesitan fortalecerse y qué pueden aprender unas de otras.</a:t>
            </a:r>
            <a:endParaRPr/>
          </a:p>
          <a:p>
            <a:pPr indent="0" lvl="0" marL="0" rtl="0" algn="l">
              <a:spcBef>
                <a:spcPts val="600"/>
              </a:spcBef>
              <a:spcAft>
                <a:spcPts val="0"/>
              </a:spcAft>
              <a:buNone/>
            </a:pPr>
            <a:r>
              <a:rPr lang="en"/>
              <a:t>Por ejemplo, si hay un departamento que tiene un mejor desempeño que los demás en algún aspecto, el benchmarking es la manera de averiguar qué están haciendo bien para que esas acciones se adapten a los demás departamentos.</a:t>
            </a:r>
            <a:endParaRPr/>
          </a:p>
        </p:txBody>
      </p:sp>
      <p:sp>
        <p:nvSpPr>
          <p:cNvPr id="128" name="Google Shape;128;p20"/>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1475275" y="923544"/>
            <a:ext cx="6193800" cy="45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Benchmarking de competencia</a:t>
            </a:r>
            <a:endParaRPr/>
          </a:p>
        </p:txBody>
      </p:sp>
      <p:sp>
        <p:nvSpPr>
          <p:cNvPr id="134" name="Google Shape;134;p21"/>
          <p:cNvSpPr txBox="1"/>
          <p:nvPr>
            <p:ph idx="1" type="body"/>
          </p:nvPr>
        </p:nvSpPr>
        <p:spPr>
          <a:xfrm>
            <a:off x="1475275" y="1437300"/>
            <a:ext cx="6193800" cy="245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El benchmarking de competencia estudia otras compañías de un mismo sector con el fin de analizar sus prácticas. Esto ayuda a identificar tus puntos débiles en cuanto a servicio, procesos y estrategias se refiere, y así tomar acciones para ser más competitivo.</a:t>
            </a:r>
            <a:endParaRPr/>
          </a:p>
        </p:txBody>
      </p:sp>
      <p:sp>
        <p:nvSpPr>
          <p:cNvPr id="135" name="Google Shape;135;p21"/>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1475275" y="923544"/>
            <a:ext cx="6193800" cy="45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Benchmarking funcional</a:t>
            </a:r>
            <a:endParaRPr/>
          </a:p>
        </p:txBody>
      </p:sp>
      <p:sp>
        <p:nvSpPr>
          <p:cNvPr id="141" name="Google Shape;141;p22"/>
          <p:cNvSpPr txBox="1"/>
          <p:nvPr>
            <p:ph idx="1" type="body"/>
          </p:nvPr>
        </p:nvSpPr>
        <p:spPr>
          <a:xfrm>
            <a:off x="1475275" y="1437300"/>
            <a:ext cx="6193800" cy="245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El benchmarking funcional o estratégico toma como referencia las estrategias o procesos específicos de empresas de otros sectores que no son necesariamente competidores.</a:t>
            </a:r>
            <a:endParaRPr/>
          </a:p>
        </p:txBody>
      </p:sp>
      <p:sp>
        <p:nvSpPr>
          <p:cNvPr id="142" name="Google Shape;142;p22"/>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idx="1" type="subTitle"/>
          </p:nvPr>
        </p:nvSpPr>
        <p:spPr>
          <a:xfrm>
            <a:off x="1000200" y="3493150"/>
            <a:ext cx="7143600" cy="1110300"/>
          </a:xfrm>
          <a:prstGeom prst="rect">
            <a:avLst/>
          </a:prstGeom>
        </p:spPr>
        <p:txBody>
          <a:bodyPr anchorCtr="0" anchor="ctr" bIns="0" lIns="0" spcFirstLastPara="1" rIns="0" wrap="square" tIns="0">
            <a:noAutofit/>
          </a:bodyPr>
          <a:lstStyle/>
          <a:p>
            <a:pPr indent="0" lvl="0" marL="0" rtl="0" algn="ctr">
              <a:lnSpc>
                <a:spcPct val="100000"/>
              </a:lnSpc>
              <a:spcBef>
                <a:spcPts val="1800"/>
              </a:spcBef>
              <a:spcAft>
                <a:spcPts val="0"/>
              </a:spcAft>
              <a:buNone/>
            </a:pPr>
            <a:r>
              <a:rPr b="1" lang="en" sz="1900">
                <a:solidFill>
                  <a:srgbClr val="000000"/>
                </a:solidFill>
              </a:rPr>
              <a:t>Etapas del Benchmarking</a:t>
            </a:r>
            <a:endParaRPr b="1" sz="1900">
              <a:solidFill>
                <a:srgbClr val="000000"/>
              </a:solidFill>
            </a:endParaRPr>
          </a:p>
          <a:p>
            <a:pPr indent="0" lvl="0" marL="0" rtl="0" algn="ctr">
              <a:lnSpc>
                <a:spcPct val="100000"/>
              </a:lnSpc>
              <a:spcBef>
                <a:spcPts val="400"/>
              </a:spcBef>
              <a:spcAft>
                <a:spcPts val="0"/>
              </a:spcAft>
              <a:buNone/>
            </a:pPr>
            <a:r>
              <a:rPr lang="en" sz="1800">
                <a:solidFill>
                  <a:srgbClr val="000000"/>
                </a:solidFill>
              </a:rPr>
              <a:t>Para diseñar y hacer correctamente un proceso de benchmarking en una empresa, se recomiendan seguir los siguientes pasos:</a:t>
            </a:r>
            <a:endParaRPr sz="1800">
              <a:solidFill>
                <a:srgbClr val="000000"/>
              </a:solidFill>
            </a:endParaRPr>
          </a:p>
          <a:p>
            <a:pPr indent="0" lvl="0" marL="0" rtl="0" algn="ctr">
              <a:spcBef>
                <a:spcPts val="1100"/>
              </a:spcBef>
              <a:spcAft>
                <a:spcPts val="0"/>
              </a:spcAft>
              <a:buNone/>
            </a:pPr>
            <a:r>
              <a:t/>
            </a:r>
            <a:endParaRPr/>
          </a:p>
        </p:txBody>
      </p:sp>
      <p:sp>
        <p:nvSpPr>
          <p:cNvPr id="148" name="Google Shape;148;p23"/>
          <p:cNvSpPr txBox="1"/>
          <p:nvPr>
            <p:ph type="ctrTitle"/>
          </p:nvPr>
        </p:nvSpPr>
        <p:spPr>
          <a:xfrm>
            <a:off x="778350" y="2770650"/>
            <a:ext cx="7587300" cy="563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¿Cómo hacer un benchmarking?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idx="1" type="body"/>
          </p:nvPr>
        </p:nvSpPr>
        <p:spPr>
          <a:xfrm>
            <a:off x="608675" y="803250"/>
            <a:ext cx="1094100" cy="35370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0">
                <a:solidFill>
                  <a:schemeClr val="accent4"/>
                </a:solidFill>
              </a:rPr>
              <a:t>1</a:t>
            </a:r>
            <a:endParaRPr sz="22000">
              <a:solidFill>
                <a:schemeClr val="accent4"/>
              </a:solidFill>
            </a:endParaRPr>
          </a:p>
        </p:txBody>
      </p:sp>
      <p:sp>
        <p:nvSpPr>
          <p:cNvPr id="154" name="Google Shape;154;p24"/>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5" name="Google Shape;155;p24"/>
          <p:cNvSpPr txBox="1"/>
          <p:nvPr/>
        </p:nvSpPr>
        <p:spPr>
          <a:xfrm>
            <a:off x="-8275" y="170500"/>
            <a:ext cx="2328000" cy="139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 sz="2800">
                <a:solidFill>
                  <a:schemeClr val="dk2"/>
                </a:solidFill>
                <a:latin typeface="Bellota Text Light"/>
                <a:ea typeface="Bellota Text Light"/>
                <a:cs typeface="Bellota Text Light"/>
                <a:sym typeface="Bellota Text Light"/>
              </a:rPr>
              <a:t>Estudiar a tu negocio</a:t>
            </a:r>
            <a:endParaRPr sz="2800">
              <a:solidFill>
                <a:schemeClr val="dk2"/>
              </a:solidFill>
              <a:latin typeface="Bellota Text Light"/>
              <a:ea typeface="Bellota Text Light"/>
              <a:cs typeface="Bellota Text Light"/>
              <a:sym typeface="Bellota Text Light"/>
            </a:endParaRPr>
          </a:p>
        </p:txBody>
      </p:sp>
      <p:sp>
        <p:nvSpPr>
          <p:cNvPr id="156" name="Google Shape;156;p24"/>
          <p:cNvSpPr txBox="1"/>
          <p:nvPr/>
        </p:nvSpPr>
        <p:spPr>
          <a:xfrm>
            <a:off x="1702775" y="1487850"/>
            <a:ext cx="3598500" cy="216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300">
                <a:latin typeface="Bellota Text"/>
                <a:ea typeface="Bellota Text"/>
                <a:cs typeface="Bellota Text"/>
                <a:sym typeface="Bellota Text"/>
              </a:rPr>
              <a:t>Estudiar la empresa es muy importante para entender qué procesos internos o prácticas empresariales deben mejorarse.</a:t>
            </a:r>
            <a:endParaRPr sz="2300">
              <a:latin typeface="Bellota Text"/>
              <a:ea typeface="Bellota Text"/>
              <a:cs typeface="Bellota Text"/>
              <a:sym typeface="Bellota Text"/>
            </a:endParaRPr>
          </a:p>
        </p:txBody>
      </p:sp>
      <p:pic>
        <p:nvPicPr>
          <p:cNvPr id="157" name="Google Shape;157;p24" title="video_2483745488232709963.mp4">
            <a:hlinkClick r:id="rId3"/>
          </p:cNvPr>
          <p:cNvPicPr preferRelativeResize="0"/>
          <p:nvPr/>
        </p:nvPicPr>
        <p:blipFill>
          <a:blip r:embed="rId4">
            <a:alphaModFix/>
          </a:blip>
          <a:stretch>
            <a:fillRect/>
          </a:stretch>
        </p:blipFill>
        <p:spPr>
          <a:xfrm>
            <a:off x="5241075" y="1222300"/>
            <a:ext cx="3598525" cy="2698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63" name="Google Shape;163;p25"/>
          <p:cNvPicPr preferRelativeResize="0"/>
          <p:nvPr/>
        </p:nvPicPr>
        <p:blipFill>
          <a:blip r:embed="rId3">
            <a:alphaModFix/>
          </a:blip>
          <a:stretch>
            <a:fillRect/>
          </a:stretch>
        </p:blipFill>
        <p:spPr>
          <a:xfrm>
            <a:off x="0" y="0"/>
            <a:ext cx="5677850" cy="2955374"/>
          </a:xfrm>
          <a:prstGeom prst="rect">
            <a:avLst/>
          </a:prstGeom>
          <a:noFill/>
          <a:ln>
            <a:noFill/>
          </a:ln>
        </p:spPr>
      </p:pic>
      <p:pic>
        <p:nvPicPr>
          <p:cNvPr id="164" name="Google Shape;164;p25"/>
          <p:cNvPicPr preferRelativeResize="0"/>
          <p:nvPr/>
        </p:nvPicPr>
        <p:blipFill>
          <a:blip r:embed="rId4">
            <a:alphaModFix/>
          </a:blip>
          <a:stretch>
            <a:fillRect/>
          </a:stretch>
        </p:blipFill>
        <p:spPr>
          <a:xfrm>
            <a:off x="4477992" y="2131275"/>
            <a:ext cx="4666009" cy="3012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 type="body"/>
          </p:nvPr>
        </p:nvSpPr>
        <p:spPr>
          <a:xfrm>
            <a:off x="7694700" y="-755975"/>
            <a:ext cx="1449300" cy="35370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0">
                <a:solidFill>
                  <a:schemeClr val="accent4"/>
                </a:solidFill>
              </a:rPr>
              <a:t>2</a:t>
            </a:r>
            <a:endParaRPr sz="22000">
              <a:solidFill>
                <a:schemeClr val="accent4"/>
              </a:solidFill>
            </a:endParaRPr>
          </a:p>
        </p:txBody>
      </p:sp>
      <p:sp>
        <p:nvSpPr>
          <p:cNvPr id="170" name="Google Shape;170;p26"/>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1" name="Google Shape;171;p26"/>
          <p:cNvSpPr txBox="1"/>
          <p:nvPr/>
        </p:nvSpPr>
        <p:spPr>
          <a:xfrm>
            <a:off x="0" y="0"/>
            <a:ext cx="2492400" cy="1634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 sz="2800">
                <a:solidFill>
                  <a:schemeClr val="dk2"/>
                </a:solidFill>
                <a:latin typeface="Bellota Text Light"/>
                <a:ea typeface="Bellota Text Light"/>
                <a:cs typeface="Bellota Text Light"/>
                <a:sym typeface="Bellota Text Light"/>
              </a:rPr>
              <a:t>Seleccionar el tipo de benchmarking</a:t>
            </a:r>
            <a:endParaRPr sz="2800">
              <a:solidFill>
                <a:schemeClr val="dk2"/>
              </a:solidFill>
              <a:latin typeface="Bellota Text Light"/>
              <a:ea typeface="Bellota Text Light"/>
              <a:cs typeface="Bellota Text Light"/>
              <a:sym typeface="Bellota Text Light"/>
            </a:endParaRPr>
          </a:p>
          <a:p>
            <a:pPr indent="0" lvl="0" marL="0" rtl="0" algn="ctr">
              <a:lnSpc>
                <a:spcPct val="90000"/>
              </a:lnSpc>
              <a:spcBef>
                <a:spcPts val="1000"/>
              </a:spcBef>
              <a:spcAft>
                <a:spcPts val="0"/>
              </a:spcAft>
              <a:buNone/>
            </a:pPr>
            <a:r>
              <a:t/>
            </a:r>
            <a:endParaRPr sz="2800">
              <a:solidFill>
                <a:schemeClr val="dk2"/>
              </a:solidFill>
              <a:latin typeface="Bellota Text Light"/>
              <a:ea typeface="Bellota Text Light"/>
              <a:cs typeface="Bellota Text Light"/>
              <a:sym typeface="Bellota Text Light"/>
            </a:endParaRPr>
          </a:p>
        </p:txBody>
      </p:sp>
      <p:sp>
        <p:nvSpPr>
          <p:cNvPr id="172" name="Google Shape;172;p26"/>
          <p:cNvSpPr txBox="1"/>
          <p:nvPr/>
        </p:nvSpPr>
        <p:spPr>
          <a:xfrm>
            <a:off x="2492400" y="299750"/>
            <a:ext cx="5202300" cy="133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300">
                <a:solidFill>
                  <a:srgbClr val="555555"/>
                </a:solidFill>
                <a:latin typeface="Bellota Text"/>
                <a:ea typeface="Bellota Text"/>
                <a:cs typeface="Bellota Text"/>
                <a:sym typeface="Bellota Text"/>
              </a:rPr>
              <a:t>Seleccionar el tipo de benchmarking dependerá mucho del propósito de la empresa.</a:t>
            </a:r>
            <a:endParaRPr sz="2300">
              <a:latin typeface="Bellota Text"/>
              <a:ea typeface="Bellota Text"/>
              <a:cs typeface="Bellota Text"/>
              <a:sym typeface="Bellota Text"/>
            </a:endParaRPr>
          </a:p>
        </p:txBody>
      </p:sp>
      <p:pic>
        <p:nvPicPr>
          <p:cNvPr id="173" name="Google Shape;173;p26"/>
          <p:cNvPicPr preferRelativeResize="0"/>
          <p:nvPr/>
        </p:nvPicPr>
        <p:blipFill>
          <a:blip r:embed="rId3">
            <a:alphaModFix/>
          </a:blip>
          <a:stretch>
            <a:fillRect/>
          </a:stretch>
        </p:blipFill>
        <p:spPr>
          <a:xfrm>
            <a:off x="2228750" y="2019175"/>
            <a:ext cx="4686488" cy="3124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1" type="body"/>
          </p:nvPr>
        </p:nvSpPr>
        <p:spPr>
          <a:xfrm>
            <a:off x="608675" y="803250"/>
            <a:ext cx="1449300" cy="35370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0">
                <a:solidFill>
                  <a:schemeClr val="accent4"/>
                </a:solidFill>
              </a:rPr>
              <a:t>3</a:t>
            </a:r>
            <a:endParaRPr sz="22000">
              <a:solidFill>
                <a:schemeClr val="accent4"/>
              </a:solidFill>
            </a:endParaRPr>
          </a:p>
        </p:txBody>
      </p:sp>
      <p:sp>
        <p:nvSpPr>
          <p:cNvPr id="179" name="Google Shape;179;p27"/>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0" name="Google Shape;180;p27"/>
          <p:cNvSpPr txBox="1"/>
          <p:nvPr/>
        </p:nvSpPr>
        <p:spPr>
          <a:xfrm>
            <a:off x="-69325" y="0"/>
            <a:ext cx="2805300" cy="139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800">
                <a:solidFill>
                  <a:schemeClr val="dk2"/>
                </a:solidFill>
                <a:latin typeface="Bellota Text Light"/>
                <a:ea typeface="Bellota Text Light"/>
                <a:cs typeface="Bellota Text Light"/>
                <a:sym typeface="Bellota Text Light"/>
              </a:rPr>
              <a:t>Elegir las empresas que se van a analizar</a:t>
            </a:r>
            <a:endParaRPr sz="2800">
              <a:solidFill>
                <a:schemeClr val="dk2"/>
              </a:solidFill>
              <a:latin typeface="Bellota Text Light"/>
              <a:ea typeface="Bellota Text Light"/>
              <a:cs typeface="Bellota Text Light"/>
              <a:sym typeface="Bellota Text Light"/>
            </a:endParaRPr>
          </a:p>
        </p:txBody>
      </p:sp>
      <p:sp>
        <p:nvSpPr>
          <p:cNvPr id="181" name="Google Shape;181;p27"/>
          <p:cNvSpPr txBox="1"/>
          <p:nvPr/>
        </p:nvSpPr>
        <p:spPr>
          <a:xfrm>
            <a:off x="3384900" y="1392600"/>
            <a:ext cx="3461100" cy="216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300">
                <a:latin typeface="Bellota Text"/>
                <a:ea typeface="Bellota Text"/>
                <a:cs typeface="Bellota Text"/>
                <a:sym typeface="Bellota Text"/>
              </a:rPr>
              <a:t>Dependiendo de los procesos y prácticas que se quieran mejorar, tendrán que analizar otras empresas. </a:t>
            </a:r>
            <a:endParaRPr sz="2300">
              <a:latin typeface="Bellota Text"/>
              <a:ea typeface="Bellota Text"/>
              <a:cs typeface="Bellota Text"/>
              <a:sym typeface="Bellota Text"/>
            </a:endParaRPr>
          </a:p>
        </p:txBody>
      </p:sp>
      <p:pic>
        <p:nvPicPr>
          <p:cNvPr id="182" name="Google Shape;182;p27"/>
          <p:cNvPicPr preferRelativeResize="0"/>
          <p:nvPr/>
        </p:nvPicPr>
        <p:blipFill>
          <a:blip r:embed="rId3">
            <a:alphaModFix/>
          </a:blip>
          <a:stretch>
            <a:fillRect/>
          </a:stretch>
        </p:blipFill>
        <p:spPr>
          <a:xfrm>
            <a:off x="3048925" y="222963"/>
            <a:ext cx="2115878" cy="1190176"/>
          </a:xfrm>
          <a:prstGeom prst="rect">
            <a:avLst/>
          </a:prstGeom>
          <a:noFill/>
          <a:ln>
            <a:noFill/>
          </a:ln>
        </p:spPr>
      </p:pic>
      <p:pic>
        <p:nvPicPr>
          <p:cNvPr id="183" name="Google Shape;183;p27"/>
          <p:cNvPicPr preferRelativeResize="0"/>
          <p:nvPr/>
        </p:nvPicPr>
        <p:blipFill>
          <a:blip r:embed="rId4">
            <a:alphaModFix/>
          </a:blip>
          <a:stretch>
            <a:fillRect/>
          </a:stretch>
        </p:blipFill>
        <p:spPr>
          <a:xfrm>
            <a:off x="5754150" y="222978"/>
            <a:ext cx="1681201" cy="946644"/>
          </a:xfrm>
          <a:prstGeom prst="rect">
            <a:avLst/>
          </a:prstGeom>
          <a:noFill/>
          <a:ln>
            <a:noFill/>
          </a:ln>
        </p:spPr>
      </p:pic>
      <p:pic>
        <p:nvPicPr>
          <p:cNvPr id="184" name="Google Shape;184;p27"/>
          <p:cNvPicPr preferRelativeResize="0"/>
          <p:nvPr/>
        </p:nvPicPr>
        <p:blipFill>
          <a:blip r:embed="rId5">
            <a:alphaModFix/>
          </a:blip>
          <a:stretch>
            <a:fillRect/>
          </a:stretch>
        </p:blipFill>
        <p:spPr>
          <a:xfrm>
            <a:off x="6987090" y="1413150"/>
            <a:ext cx="1681210" cy="946650"/>
          </a:xfrm>
          <a:prstGeom prst="rect">
            <a:avLst/>
          </a:prstGeom>
          <a:noFill/>
          <a:ln>
            <a:noFill/>
          </a:ln>
        </p:spPr>
      </p:pic>
      <p:pic>
        <p:nvPicPr>
          <p:cNvPr id="185" name="Google Shape;185;p27"/>
          <p:cNvPicPr preferRelativeResize="0"/>
          <p:nvPr/>
        </p:nvPicPr>
        <p:blipFill>
          <a:blip r:embed="rId6">
            <a:alphaModFix/>
          </a:blip>
          <a:stretch>
            <a:fillRect/>
          </a:stretch>
        </p:blipFill>
        <p:spPr>
          <a:xfrm>
            <a:off x="3050013" y="3354725"/>
            <a:ext cx="2113701" cy="1190175"/>
          </a:xfrm>
          <a:prstGeom prst="rect">
            <a:avLst/>
          </a:prstGeom>
          <a:noFill/>
          <a:ln>
            <a:noFill/>
          </a:ln>
        </p:spPr>
      </p:pic>
      <p:pic>
        <p:nvPicPr>
          <p:cNvPr id="186" name="Google Shape;186;p27"/>
          <p:cNvPicPr preferRelativeResize="0"/>
          <p:nvPr/>
        </p:nvPicPr>
        <p:blipFill>
          <a:blip r:embed="rId7">
            <a:alphaModFix/>
          </a:blip>
          <a:stretch>
            <a:fillRect/>
          </a:stretch>
        </p:blipFill>
        <p:spPr>
          <a:xfrm>
            <a:off x="5986046" y="3354720"/>
            <a:ext cx="1449300" cy="816080"/>
          </a:xfrm>
          <a:prstGeom prst="rect">
            <a:avLst/>
          </a:prstGeom>
          <a:noFill/>
          <a:ln>
            <a:noFill/>
          </a:ln>
        </p:spPr>
      </p:pic>
      <p:pic>
        <p:nvPicPr>
          <p:cNvPr id="187" name="Google Shape;187;p27"/>
          <p:cNvPicPr preferRelativeResize="0"/>
          <p:nvPr/>
        </p:nvPicPr>
        <p:blipFill>
          <a:blip r:embed="rId8">
            <a:alphaModFix/>
          </a:blip>
          <a:stretch>
            <a:fillRect/>
          </a:stretch>
        </p:blipFill>
        <p:spPr>
          <a:xfrm>
            <a:off x="1833950" y="2098430"/>
            <a:ext cx="1681201" cy="9466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 type="body"/>
          </p:nvPr>
        </p:nvSpPr>
        <p:spPr>
          <a:xfrm>
            <a:off x="7015925" y="803250"/>
            <a:ext cx="1534500" cy="35370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0">
                <a:solidFill>
                  <a:schemeClr val="accent4"/>
                </a:solidFill>
              </a:rPr>
              <a:t>4</a:t>
            </a:r>
            <a:endParaRPr sz="22000">
              <a:solidFill>
                <a:schemeClr val="accent4"/>
              </a:solidFill>
            </a:endParaRPr>
          </a:p>
        </p:txBody>
      </p:sp>
      <p:sp>
        <p:nvSpPr>
          <p:cNvPr id="193" name="Google Shape;193;p28"/>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4" name="Google Shape;194;p28"/>
          <p:cNvSpPr txBox="1"/>
          <p:nvPr/>
        </p:nvSpPr>
        <p:spPr>
          <a:xfrm>
            <a:off x="6523500" y="0"/>
            <a:ext cx="2620500" cy="139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800">
                <a:solidFill>
                  <a:schemeClr val="dk2"/>
                </a:solidFill>
                <a:latin typeface="Bellota Text Light"/>
                <a:ea typeface="Bellota Text Light"/>
                <a:cs typeface="Bellota Text Light"/>
                <a:sym typeface="Bellota Text Light"/>
              </a:rPr>
              <a:t>Definir los datos que se van a recolectar</a:t>
            </a:r>
            <a:endParaRPr sz="2800">
              <a:solidFill>
                <a:schemeClr val="dk2"/>
              </a:solidFill>
              <a:latin typeface="Bellota Text Light"/>
              <a:ea typeface="Bellota Text Light"/>
              <a:cs typeface="Bellota Text Light"/>
              <a:sym typeface="Bellota Text Light"/>
            </a:endParaRPr>
          </a:p>
        </p:txBody>
      </p:sp>
      <p:sp>
        <p:nvSpPr>
          <p:cNvPr id="195" name="Google Shape;195;p28"/>
          <p:cNvSpPr txBox="1"/>
          <p:nvPr/>
        </p:nvSpPr>
        <p:spPr>
          <a:xfrm>
            <a:off x="312900" y="0"/>
            <a:ext cx="6104700" cy="179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300">
                <a:latin typeface="Bellota Text"/>
                <a:ea typeface="Bellota Text"/>
                <a:cs typeface="Bellota Text"/>
                <a:sym typeface="Bellota Text"/>
              </a:rPr>
              <a:t>Aquí es el momento de determinar las información a recolectar, reunir aquellos datos relacionados con los aspectos comparativos de las empresas que se han elegido.</a:t>
            </a:r>
            <a:endParaRPr sz="2300">
              <a:latin typeface="Bellota Text"/>
              <a:ea typeface="Bellota Text"/>
              <a:cs typeface="Bellota Text"/>
              <a:sym typeface="Bellota Text"/>
            </a:endParaRPr>
          </a:p>
        </p:txBody>
      </p:sp>
      <p:pic>
        <p:nvPicPr>
          <p:cNvPr id="196" name="Google Shape;196;p28"/>
          <p:cNvPicPr preferRelativeResize="0"/>
          <p:nvPr/>
        </p:nvPicPr>
        <p:blipFill>
          <a:blip r:embed="rId3">
            <a:alphaModFix/>
          </a:blip>
          <a:stretch>
            <a:fillRect/>
          </a:stretch>
        </p:blipFill>
        <p:spPr>
          <a:xfrm>
            <a:off x="810476" y="1797001"/>
            <a:ext cx="5109539" cy="334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idx="1" type="body"/>
          </p:nvPr>
        </p:nvSpPr>
        <p:spPr>
          <a:xfrm>
            <a:off x="608675" y="803250"/>
            <a:ext cx="1463400" cy="35370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0">
                <a:solidFill>
                  <a:schemeClr val="accent4"/>
                </a:solidFill>
              </a:rPr>
              <a:t>5</a:t>
            </a:r>
            <a:endParaRPr sz="22000">
              <a:solidFill>
                <a:schemeClr val="accent4"/>
              </a:solidFill>
            </a:endParaRPr>
          </a:p>
        </p:txBody>
      </p:sp>
      <p:sp>
        <p:nvSpPr>
          <p:cNvPr id="202" name="Google Shape;202;p29"/>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03" name="Google Shape;203;p29"/>
          <p:cNvSpPr txBox="1"/>
          <p:nvPr/>
        </p:nvSpPr>
        <p:spPr>
          <a:xfrm>
            <a:off x="0" y="0"/>
            <a:ext cx="2461800" cy="139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800">
                <a:solidFill>
                  <a:schemeClr val="dk2"/>
                </a:solidFill>
                <a:latin typeface="Bellota Text Light"/>
                <a:ea typeface="Bellota Text Light"/>
                <a:cs typeface="Bellota Text Light"/>
                <a:sym typeface="Bellota Text Light"/>
              </a:rPr>
              <a:t>Analizar los datos recolectados</a:t>
            </a:r>
            <a:endParaRPr sz="2800">
              <a:solidFill>
                <a:schemeClr val="dk2"/>
              </a:solidFill>
              <a:latin typeface="Bellota Text Light"/>
              <a:ea typeface="Bellota Text Light"/>
              <a:cs typeface="Bellota Text Light"/>
              <a:sym typeface="Bellota Text Light"/>
            </a:endParaRPr>
          </a:p>
        </p:txBody>
      </p:sp>
      <p:sp>
        <p:nvSpPr>
          <p:cNvPr id="204" name="Google Shape;204;p29"/>
          <p:cNvSpPr txBox="1"/>
          <p:nvPr/>
        </p:nvSpPr>
        <p:spPr>
          <a:xfrm>
            <a:off x="2461800" y="430750"/>
            <a:ext cx="3216000" cy="408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300">
                <a:latin typeface="Bellota Text"/>
                <a:ea typeface="Bellota Text"/>
                <a:cs typeface="Bellota Text"/>
                <a:sym typeface="Bellota Text"/>
              </a:rPr>
              <a:t>Hacer comparaciones, observar la magnitud de las diferencias, descubrir las relaciones que se pueden crear con la empresa y comprobar los factores que se pueden usar y los que no son relevantes.</a:t>
            </a:r>
            <a:endParaRPr sz="2300">
              <a:latin typeface="Bellota Text"/>
              <a:ea typeface="Bellota Text"/>
              <a:cs typeface="Bellota Text"/>
              <a:sym typeface="Bellota Text"/>
            </a:endParaRPr>
          </a:p>
        </p:txBody>
      </p:sp>
      <p:pic>
        <p:nvPicPr>
          <p:cNvPr id="205" name="Google Shape;205;p29"/>
          <p:cNvPicPr preferRelativeResize="0"/>
          <p:nvPr/>
        </p:nvPicPr>
        <p:blipFill>
          <a:blip r:embed="rId3">
            <a:alphaModFix/>
          </a:blip>
          <a:stretch>
            <a:fillRect/>
          </a:stretch>
        </p:blipFill>
        <p:spPr>
          <a:xfrm>
            <a:off x="5677799" y="1319550"/>
            <a:ext cx="3466201" cy="23107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2"/>
          <p:cNvSpPr txBox="1"/>
          <p:nvPr>
            <p:ph idx="4294967295" type="ctrTitle"/>
          </p:nvPr>
        </p:nvSpPr>
        <p:spPr>
          <a:xfrm>
            <a:off x="1175700" y="2350400"/>
            <a:ext cx="6792600" cy="85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t>¿Qué es Benchmarking?</a:t>
            </a:r>
            <a:endParaRPr sz="4800"/>
          </a:p>
        </p:txBody>
      </p:sp>
      <p:sp>
        <p:nvSpPr>
          <p:cNvPr id="66" name="Google Shape;66;p12"/>
          <p:cNvSpPr txBox="1"/>
          <p:nvPr>
            <p:ph idx="4294967295" type="body"/>
          </p:nvPr>
        </p:nvSpPr>
        <p:spPr>
          <a:xfrm>
            <a:off x="1175700" y="3192781"/>
            <a:ext cx="6792600" cy="10248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E</a:t>
            </a:r>
            <a:r>
              <a:rPr lang="en"/>
              <a:t>s la práctica de comparar los procesos comerciales y las métricas de rendimiento con las mejores prácticas y las mejores prácticas de la industria de otras empresas</a:t>
            </a:r>
            <a:endParaRPr/>
          </a:p>
        </p:txBody>
      </p:sp>
      <p:sp>
        <p:nvSpPr>
          <p:cNvPr id="67" name="Google Shape;67;p12"/>
          <p:cNvSpPr/>
          <p:nvPr/>
        </p:nvSpPr>
        <p:spPr>
          <a:xfrm>
            <a:off x="4034948" y="1298238"/>
            <a:ext cx="1074103" cy="1024786"/>
          </a:xfrm>
          <a:custGeom>
            <a:rect b="b" l="l" r="r" t="t"/>
            <a:pathLst>
              <a:path extrusionOk="0" h="33953" w="35584">
                <a:moveTo>
                  <a:pt x="26783" y="15547"/>
                </a:moveTo>
                <a:lnTo>
                  <a:pt x="27025" y="15708"/>
                </a:lnTo>
                <a:lnTo>
                  <a:pt x="27266" y="15869"/>
                </a:lnTo>
                <a:lnTo>
                  <a:pt x="27548" y="16111"/>
                </a:lnTo>
                <a:lnTo>
                  <a:pt x="27790" y="16352"/>
                </a:lnTo>
                <a:lnTo>
                  <a:pt x="28032" y="16614"/>
                </a:lnTo>
                <a:lnTo>
                  <a:pt x="28273" y="16896"/>
                </a:lnTo>
                <a:lnTo>
                  <a:pt x="28434" y="17118"/>
                </a:lnTo>
                <a:lnTo>
                  <a:pt x="28595" y="17339"/>
                </a:lnTo>
                <a:lnTo>
                  <a:pt x="28757" y="17601"/>
                </a:lnTo>
                <a:lnTo>
                  <a:pt x="28877" y="17843"/>
                </a:lnTo>
                <a:lnTo>
                  <a:pt x="28132" y="17561"/>
                </a:lnTo>
                <a:lnTo>
                  <a:pt x="27065" y="17178"/>
                </a:lnTo>
                <a:lnTo>
                  <a:pt x="26823" y="17097"/>
                </a:lnTo>
                <a:lnTo>
                  <a:pt x="26602" y="17037"/>
                </a:lnTo>
                <a:lnTo>
                  <a:pt x="26703" y="16292"/>
                </a:lnTo>
                <a:lnTo>
                  <a:pt x="26783" y="15547"/>
                </a:lnTo>
                <a:close/>
                <a:moveTo>
                  <a:pt x="7995" y="16151"/>
                </a:moveTo>
                <a:lnTo>
                  <a:pt x="7995" y="16775"/>
                </a:lnTo>
                <a:lnTo>
                  <a:pt x="8035" y="17400"/>
                </a:lnTo>
                <a:lnTo>
                  <a:pt x="7854" y="17480"/>
                </a:lnTo>
                <a:lnTo>
                  <a:pt x="7673" y="17581"/>
                </a:lnTo>
                <a:lnTo>
                  <a:pt x="7330" y="17802"/>
                </a:lnTo>
                <a:lnTo>
                  <a:pt x="6666" y="18265"/>
                </a:lnTo>
                <a:lnTo>
                  <a:pt x="6243" y="18547"/>
                </a:lnTo>
                <a:lnTo>
                  <a:pt x="6001" y="18668"/>
                </a:lnTo>
                <a:lnTo>
                  <a:pt x="5780" y="18789"/>
                </a:lnTo>
                <a:lnTo>
                  <a:pt x="6021" y="18427"/>
                </a:lnTo>
                <a:lnTo>
                  <a:pt x="6263" y="18084"/>
                </a:lnTo>
                <a:lnTo>
                  <a:pt x="6505" y="17742"/>
                </a:lnTo>
                <a:lnTo>
                  <a:pt x="6787" y="17400"/>
                </a:lnTo>
                <a:lnTo>
                  <a:pt x="7048" y="17077"/>
                </a:lnTo>
                <a:lnTo>
                  <a:pt x="7350" y="16775"/>
                </a:lnTo>
                <a:lnTo>
                  <a:pt x="7653" y="16473"/>
                </a:lnTo>
                <a:lnTo>
                  <a:pt x="7955" y="16191"/>
                </a:lnTo>
                <a:lnTo>
                  <a:pt x="7995" y="16151"/>
                </a:lnTo>
                <a:close/>
                <a:moveTo>
                  <a:pt x="12727" y="21729"/>
                </a:moveTo>
                <a:lnTo>
                  <a:pt x="12606" y="21749"/>
                </a:lnTo>
                <a:lnTo>
                  <a:pt x="12486" y="21769"/>
                </a:lnTo>
                <a:lnTo>
                  <a:pt x="12324" y="21830"/>
                </a:lnTo>
                <a:lnTo>
                  <a:pt x="12163" y="21910"/>
                </a:lnTo>
                <a:lnTo>
                  <a:pt x="12022" y="22011"/>
                </a:lnTo>
                <a:lnTo>
                  <a:pt x="11902" y="22132"/>
                </a:lnTo>
                <a:lnTo>
                  <a:pt x="11801" y="22253"/>
                </a:lnTo>
                <a:lnTo>
                  <a:pt x="11700" y="22394"/>
                </a:lnTo>
                <a:lnTo>
                  <a:pt x="11640" y="22514"/>
                </a:lnTo>
                <a:lnTo>
                  <a:pt x="11599" y="22676"/>
                </a:lnTo>
                <a:lnTo>
                  <a:pt x="11559" y="22837"/>
                </a:lnTo>
                <a:lnTo>
                  <a:pt x="11539" y="22978"/>
                </a:lnTo>
                <a:lnTo>
                  <a:pt x="11559" y="23139"/>
                </a:lnTo>
                <a:lnTo>
                  <a:pt x="11599" y="23300"/>
                </a:lnTo>
                <a:lnTo>
                  <a:pt x="11660" y="23501"/>
                </a:lnTo>
                <a:lnTo>
                  <a:pt x="11761" y="23703"/>
                </a:lnTo>
                <a:lnTo>
                  <a:pt x="11881" y="23864"/>
                </a:lnTo>
                <a:lnTo>
                  <a:pt x="12042" y="24005"/>
                </a:lnTo>
                <a:lnTo>
                  <a:pt x="12224" y="24125"/>
                </a:lnTo>
                <a:lnTo>
                  <a:pt x="12405" y="24206"/>
                </a:lnTo>
                <a:lnTo>
                  <a:pt x="12606" y="24246"/>
                </a:lnTo>
                <a:lnTo>
                  <a:pt x="12828" y="24266"/>
                </a:lnTo>
                <a:lnTo>
                  <a:pt x="12949" y="24266"/>
                </a:lnTo>
                <a:lnTo>
                  <a:pt x="13069" y="24246"/>
                </a:lnTo>
                <a:lnTo>
                  <a:pt x="13190" y="24226"/>
                </a:lnTo>
                <a:lnTo>
                  <a:pt x="13311" y="24186"/>
                </a:lnTo>
                <a:lnTo>
                  <a:pt x="13412" y="24125"/>
                </a:lnTo>
                <a:lnTo>
                  <a:pt x="13533" y="24065"/>
                </a:lnTo>
                <a:lnTo>
                  <a:pt x="13633" y="23984"/>
                </a:lnTo>
                <a:lnTo>
                  <a:pt x="13714" y="23904"/>
                </a:lnTo>
                <a:lnTo>
                  <a:pt x="13835" y="23783"/>
                </a:lnTo>
                <a:lnTo>
                  <a:pt x="13915" y="23642"/>
                </a:lnTo>
                <a:lnTo>
                  <a:pt x="13996" y="23481"/>
                </a:lnTo>
                <a:lnTo>
                  <a:pt x="14056" y="23320"/>
                </a:lnTo>
                <a:lnTo>
                  <a:pt x="14076" y="23159"/>
                </a:lnTo>
                <a:lnTo>
                  <a:pt x="14096" y="22998"/>
                </a:lnTo>
                <a:lnTo>
                  <a:pt x="14076" y="22837"/>
                </a:lnTo>
                <a:lnTo>
                  <a:pt x="14056" y="22676"/>
                </a:lnTo>
                <a:lnTo>
                  <a:pt x="14016" y="22555"/>
                </a:lnTo>
                <a:lnTo>
                  <a:pt x="13956" y="22434"/>
                </a:lnTo>
                <a:lnTo>
                  <a:pt x="13835" y="22232"/>
                </a:lnTo>
                <a:lnTo>
                  <a:pt x="13653" y="22051"/>
                </a:lnTo>
                <a:lnTo>
                  <a:pt x="13472" y="21910"/>
                </a:lnTo>
                <a:lnTo>
                  <a:pt x="13351" y="21850"/>
                </a:lnTo>
                <a:lnTo>
                  <a:pt x="13231" y="21810"/>
                </a:lnTo>
                <a:lnTo>
                  <a:pt x="13110" y="21769"/>
                </a:lnTo>
                <a:lnTo>
                  <a:pt x="12989" y="21749"/>
                </a:lnTo>
                <a:lnTo>
                  <a:pt x="12868" y="21729"/>
                </a:lnTo>
                <a:close/>
                <a:moveTo>
                  <a:pt x="20581" y="21648"/>
                </a:moveTo>
                <a:lnTo>
                  <a:pt x="20400" y="21669"/>
                </a:lnTo>
                <a:lnTo>
                  <a:pt x="20218" y="21709"/>
                </a:lnTo>
                <a:lnTo>
                  <a:pt x="20057" y="21769"/>
                </a:lnTo>
                <a:lnTo>
                  <a:pt x="19896" y="21830"/>
                </a:lnTo>
                <a:lnTo>
                  <a:pt x="19755" y="21930"/>
                </a:lnTo>
                <a:lnTo>
                  <a:pt x="19614" y="22051"/>
                </a:lnTo>
                <a:lnTo>
                  <a:pt x="19493" y="22192"/>
                </a:lnTo>
                <a:lnTo>
                  <a:pt x="19393" y="22333"/>
                </a:lnTo>
                <a:lnTo>
                  <a:pt x="19312" y="22494"/>
                </a:lnTo>
                <a:lnTo>
                  <a:pt x="19252" y="22655"/>
                </a:lnTo>
                <a:lnTo>
                  <a:pt x="19232" y="22837"/>
                </a:lnTo>
                <a:lnTo>
                  <a:pt x="19211" y="23018"/>
                </a:lnTo>
                <a:lnTo>
                  <a:pt x="19232" y="23199"/>
                </a:lnTo>
                <a:lnTo>
                  <a:pt x="19272" y="23360"/>
                </a:lnTo>
                <a:lnTo>
                  <a:pt x="19312" y="23541"/>
                </a:lnTo>
                <a:lnTo>
                  <a:pt x="19393" y="23703"/>
                </a:lnTo>
                <a:lnTo>
                  <a:pt x="19493" y="23843"/>
                </a:lnTo>
                <a:lnTo>
                  <a:pt x="19614" y="23984"/>
                </a:lnTo>
                <a:lnTo>
                  <a:pt x="19755" y="24085"/>
                </a:lnTo>
                <a:lnTo>
                  <a:pt x="19896" y="24186"/>
                </a:lnTo>
                <a:lnTo>
                  <a:pt x="20037" y="24266"/>
                </a:lnTo>
                <a:lnTo>
                  <a:pt x="20198" y="24327"/>
                </a:lnTo>
                <a:lnTo>
                  <a:pt x="20561" y="24367"/>
                </a:lnTo>
                <a:lnTo>
                  <a:pt x="20722" y="24347"/>
                </a:lnTo>
                <a:lnTo>
                  <a:pt x="20903" y="24327"/>
                </a:lnTo>
                <a:lnTo>
                  <a:pt x="21064" y="24266"/>
                </a:lnTo>
                <a:lnTo>
                  <a:pt x="21225" y="24186"/>
                </a:lnTo>
                <a:lnTo>
                  <a:pt x="21245" y="24186"/>
                </a:lnTo>
                <a:lnTo>
                  <a:pt x="21386" y="24085"/>
                </a:lnTo>
                <a:lnTo>
                  <a:pt x="21507" y="23964"/>
                </a:lnTo>
                <a:lnTo>
                  <a:pt x="21628" y="23843"/>
                </a:lnTo>
                <a:lnTo>
                  <a:pt x="21729" y="23703"/>
                </a:lnTo>
                <a:lnTo>
                  <a:pt x="21809" y="23521"/>
                </a:lnTo>
                <a:lnTo>
                  <a:pt x="21870" y="23340"/>
                </a:lnTo>
                <a:lnTo>
                  <a:pt x="21910" y="23179"/>
                </a:lnTo>
                <a:lnTo>
                  <a:pt x="21910" y="22998"/>
                </a:lnTo>
                <a:lnTo>
                  <a:pt x="21910" y="22816"/>
                </a:lnTo>
                <a:lnTo>
                  <a:pt x="21870" y="22655"/>
                </a:lnTo>
                <a:lnTo>
                  <a:pt x="21809" y="22474"/>
                </a:lnTo>
                <a:lnTo>
                  <a:pt x="21729" y="22333"/>
                </a:lnTo>
                <a:lnTo>
                  <a:pt x="21628" y="22172"/>
                </a:lnTo>
                <a:lnTo>
                  <a:pt x="21527" y="22051"/>
                </a:lnTo>
                <a:lnTo>
                  <a:pt x="21386" y="21930"/>
                </a:lnTo>
                <a:lnTo>
                  <a:pt x="21245" y="21830"/>
                </a:lnTo>
                <a:lnTo>
                  <a:pt x="21104" y="21769"/>
                </a:lnTo>
                <a:lnTo>
                  <a:pt x="20923" y="21709"/>
                </a:lnTo>
                <a:lnTo>
                  <a:pt x="20581" y="21648"/>
                </a:lnTo>
                <a:close/>
                <a:moveTo>
                  <a:pt x="16191" y="13090"/>
                </a:moveTo>
                <a:lnTo>
                  <a:pt x="16775" y="13110"/>
                </a:lnTo>
                <a:lnTo>
                  <a:pt x="17339" y="13130"/>
                </a:lnTo>
                <a:lnTo>
                  <a:pt x="17963" y="13191"/>
                </a:lnTo>
                <a:lnTo>
                  <a:pt x="18607" y="13271"/>
                </a:lnTo>
                <a:lnTo>
                  <a:pt x="19232" y="13372"/>
                </a:lnTo>
                <a:lnTo>
                  <a:pt x="19876" y="13473"/>
                </a:lnTo>
                <a:lnTo>
                  <a:pt x="21124" y="13734"/>
                </a:lnTo>
                <a:lnTo>
                  <a:pt x="22373" y="14016"/>
                </a:lnTo>
                <a:lnTo>
                  <a:pt x="22836" y="14137"/>
                </a:lnTo>
                <a:lnTo>
                  <a:pt x="23319" y="14258"/>
                </a:lnTo>
                <a:lnTo>
                  <a:pt x="23783" y="14399"/>
                </a:lnTo>
                <a:lnTo>
                  <a:pt x="24024" y="14500"/>
                </a:lnTo>
                <a:lnTo>
                  <a:pt x="24246" y="14580"/>
                </a:lnTo>
                <a:lnTo>
                  <a:pt x="24427" y="14681"/>
                </a:lnTo>
                <a:lnTo>
                  <a:pt x="24568" y="14782"/>
                </a:lnTo>
                <a:lnTo>
                  <a:pt x="24709" y="14902"/>
                </a:lnTo>
                <a:lnTo>
                  <a:pt x="24850" y="15023"/>
                </a:lnTo>
                <a:lnTo>
                  <a:pt x="25112" y="15285"/>
                </a:lnTo>
                <a:lnTo>
                  <a:pt x="25373" y="15547"/>
                </a:lnTo>
                <a:lnTo>
                  <a:pt x="25232" y="16634"/>
                </a:lnTo>
                <a:lnTo>
                  <a:pt x="25152" y="17178"/>
                </a:lnTo>
                <a:lnTo>
                  <a:pt x="25071" y="17722"/>
                </a:lnTo>
                <a:lnTo>
                  <a:pt x="24910" y="18527"/>
                </a:lnTo>
                <a:lnTo>
                  <a:pt x="24729" y="19333"/>
                </a:lnTo>
                <a:lnTo>
                  <a:pt x="24528" y="20138"/>
                </a:lnTo>
                <a:lnTo>
                  <a:pt x="24326" y="20944"/>
                </a:lnTo>
                <a:lnTo>
                  <a:pt x="24105" y="21729"/>
                </a:lnTo>
                <a:lnTo>
                  <a:pt x="23863" y="22514"/>
                </a:lnTo>
                <a:lnTo>
                  <a:pt x="23601" y="23280"/>
                </a:lnTo>
                <a:lnTo>
                  <a:pt x="23319" y="24045"/>
                </a:lnTo>
                <a:lnTo>
                  <a:pt x="23017" y="24810"/>
                </a:lnTo>
                <a:lnTo>
                  <a:pt x="22715" y="25575"/>
                </a:lnTo>
                <a:lnTo>
                  <a:pt x="22373" y="26320"/>
                </a:lnTo>
                <a:lnTo>
                  <a:pt x="22031" y="27065"/>
                </a:lnTo>
                <a:lnTo>
                  <a:pt x="21668" y="27790"/>
                </a:lnTo>
                <a:lnTo>
                  <a:pt x="21286" y="28495"/>
                </a:lnTo>
                <a:lnTo>
                  <a:pt x="20883" y="29200"/>
                </a:lnTo>
                <a:lnTo>
                  <a:pt x="20460" y="29885"/>
                </a:lnTo>
                <a:lnTo>
                  <a:pt x="20218" y="30247"/>
                </a:lnTo>
                <a:lnTo>
                  <a:pt x="20198" y="30247"/>
                </a:lnTo>
                <a:lnTo>
                  <a:pt x="20057" y="30126"/>
                </a:lnTo>
                <a:lnTo>
                  <a:pt x="19916" y="30026"/>
                </a:lnTo>
                <a:lnTo>
                  <a:pt x="19876" y="29965"/>
                </a:lnTo>
                <a:lnTo>
                  <a:pt x="19775" y="29824"/>
                </a:lnTo>
                <a:lnTo>
                  <a:pt x="19654" y="29703"/>
                </a:lnTo>
                <a:lnTo>
                  <a:pt x="19393" y="29542"/>
                </a:lnTo>
                <a:lnTo>
                  <a:pt x="19151" y="29381"/>
                </a:lnTo>
                <a:lnTo>
                  <a:pt x="18889" y="29240"/>
                </a:lnTo>
                <a:lnTo>
                  <a:pt x="18607" y="29119"/>
                </a:lnTo>
                <a:lnTo>
                  <a:pt x="18345" y="29019"/>
                </a:lnTo>
                <a:lnTo>
                  <a:pt x="18084" y="28938"/>
                </a:lnTo>
                <a:lnTo>
                  <a:pt x="17802" y="28878"/>
                </a:lnTo>
                <a:lnTo>
                  <a:pt x="17540" y="28838"/>
                </a:lnTo>
                <a:lnTo>
                  <a:pt x="17258" y="28797"/>
                </a:lnTo>
                <a:lnTo>
                  <a:pt x="16976" y="28797"/>
                </a:lnTo>
                <a:lnTo>
                  <a:pt x="16694" y="28817"/>
                </a:lnTo>
                <a:lnTo>
                  <a:pt x="16412" y="28838"/>
                </a:lnTo>
                <a:lnTo>
                  <a:pt x="16090" y="28898"/>
                </a:lnTo>
                <a:lnTo>
                  <a:pt x="15748" y="28999"/>
                </a:lnTo>
                <a:lnTo>
                  <a:pt x="15405" y="29119"/>
                </a:lnTo>
                <a:lnTo>
                  <a:pt x="15063" y="29281"/>
                </a:lnTo>
                <a:lnTo>
                  <a:pt x="14741" y="29482"/>
                </a:lnTo>
                <a:lnTo>
                  <a:pt x="14439" y="29683"/>
                </a:lnTo>
                <a:lnTo>
                  <a:pt x="14157" y="29925"/>
                </a:lnTo>
                <a:lnTo>
                  <a:pt x="13895" y="30207"/>
                </a:lnTo>
                <a:lnTo>
                  <a:pt x="13513" y="29563"/>
                </a:lnTo>
                <a:lnTo>
                  <a:pt x="12949" y="28576"/>
                </a:lnTo>
                <a:lnTo>
                  <a:pt x="12445" y="27589"/>
                </a:lnTo>
                <a:lnTo>
                  <a:pt x="11962" y="26602"/>
                </a:lnTo>
                <a:lnTo>
                  <a:pt x="11539" y="25575"/>
                </a:lnTo>
                <a:lnTo>
                  <a:pt x="11136" y="24548"/>
                </a:lnTo>
                <a:lnTo>
                  <a:pt x="10794" y="23501"/>
                </a:lnTo>
                <a:lnTo>
                  <a:pt x="10472" y="22434"/>
                </a:lnTo>
                <a:lnTo>
                  <a:pt x="10190" y="21346"/>
                </a:lnTo>
                <a:lnTo>
                  <a:pt x="9948" y="20259"/>
                </a:lnTo>
                <a:lnTo>
                  <a:pt x="9747" y="19151"/>
                </a:lnTo>
                <a:lnTo>
                  <a:pt x="9666" y="18608"/>
                </a:lnTo>
                <a:lnTo>
                  <a:pt x="9586" y="18064"/>
                </a:lnTo>
                <a:lnTo>
                  <a:pt x="9465" y="16997"/>
                </a:lnTo>
                <a:lnTo>
                  <a:pt x="9364" y="16050"/>
                </a:lnTo>
                <a:lnTo>
                  <a:pt x="9324" y="15567"/>
                </a:lnTo>
                <a:lnTo>
                  <a:pt x="9243" y="15104"/>
                </a:lnTo>
                <a:lnTo>
                  <a:pt x="9404" y="15023"/>
                </a:lnTo>
                <a:lnTo>
                  <a:pt x="9545" y="14923"/>
                </a:lnTo>
                <a:lnTo>
                  <a:pt x="9848" y="14721"/>
                </a:lnTo>
                <a:lnTo>
                  <a:pt x="10291" y="14459"/>
                </a:lnTo>
                <a:lnTo>
                  <a:pt x="10754" y="14218"/>
                </a:lnTo>
                <a:lnTo>
                  <a:pt x="11257" y="13976"/>
                </a:lnTo>
                <a:lnTo>
                  <a:pt x="11781" y="13775"/>
                </a:lnTo>
                <a:lnTo>
                  <a:pt x="12284" y="13614"/>
                </a:lnTo>
                <a:lnTo>
                  <a:pt x="12828" y="13453"/>
                </a:lnTo>
                <a:lnTo>
                  <a:pt x="13372" y="13332"/>
                </a:lnTo>
                <a:lnTo>
                  <a:pt x="13935" y="13231"/>
                </a:lnTo>
                <a:lnTo>
                  <a:pt x="14499" y="13171"/>
                </a:lnTo>
                <a:lnTo>
                  <a:pt x="15063" y="13110"/>
                </a:lnTo>
                <a:lnTo>
                  <a:pt x="15627" y="13090"/>
                </a:lnTo>
                <a:close/>
                <a:moveTo>
                  <a:pt x="16936" y="30428"/>
                </a:moveTo>
                <a:lnTo>
                  <a:pt x="17218" y="30449"/>
                </a:lnTo>
                <a:lnTo>
                  <a:pt x="17500" y="30489"/>
                </a:lnTo>
                <a:lnTo>
                  <a:pt x="17782" y="30549"/>
                </a:lnTo>
                <a:lnTo>
                  <a:pt x="18043" y="30650"/>
                </a:lnTo>
                <a:lnTo>
                  <a:pt x="18305" y="30771"/>
                </a:lnTo>
                <a:lnTo>
                  <a:pt x="18547" y="30912"/>
                </a:lnTo>
                <a:lnTo>
                  <a:pt x="18688" y="31113"/>
                </a:lnTo>
                <a:lnTo>
                  <a:pt x="18849" y="31274"/>
                </a:lnTo>
                <a:lnTo>
                  <a:pt x="19030" y="31395"/>
                </a:lnTo>
                <a:lnTo>
                  <a:pt x="19232" y="31476"/>
                </a:lnTo>
                <a:lnTo>
                  <a:pt x="18950" y="31757"/>
                </a:lnTo>
                <a:lnTo>
                  <a:pt x="18627" y="31999"/>
                </a:lnTo>
                <a:lnTo>
                  <a:pt x="18386" y="32160"/>
                </a:lnTo>
                <a:lnTo>
                  <a:pt x="18144" y="32301"/>
                </a:lnTo>
                <a:lnTo>
                  <a:pt x="17882" y="32402"/>
                </a:lnTo>
                <a:lnTo>
                  <a:pt x="17621" y="32503"/>
                </a:lnTo>
                <a:lnTo>
                  <a:pt x="17359" y="32563"/>
                </a:lnTo>
                <a:lnTo>
                  <a:pt x="17097" y="32583"/>
                </a:lnTo>
                <a:lnTo>
                  <a:pt x="16835" y="32603"/>
                </a:lnTo>
                <a:lnTo>
                  <a:pt x="16573" y="32583"/>
                </a:lnTo>
                <a:lnTo>
                  <a:pt x="16312" y="32543"/>
                </a:lnTo>
                <a:lnTo>
                  <a:pt x="16070" y="32482"/>
                </a:lnTo>
                <a:lnTo>
                  <a:pt x="15828" y="32382"/>
                </a:lnTo>
                <a:lnTo>
                  <a:pt x="15587" y="32261"/>
                </a:lnTo>
                <a:lnTo>
                  <a:pt x="15345" y="32120"/>
                </a:lnTo>
                <a:lnTo>
                  <a:pt x="15124" y="31959"/>
                </a:lnTo>
                <a:lnTo>
                  <a:pt x="14922" y="31778"/>
                </a:lnTo>
                <a:lnTo>
                  <a:pt x="14721" y="31556"/>
                </a:lnTo>
                <a:lnTo>
                  <a:pt x="15023" y="31274"/>
                </a:lnTo>
                <a:lnTo>
                  <a:pt x="15325" y="30992"/>
                </a:lnTo>
                <a:lnTo>
                  <a:pt x="15567" y="30831"/>
                </a:lnTo>
                <a:lnTo>
                  <a:pt x="15808" y="30690"/>
                </a:lnTo>
                <a:lnTo>
                  <a:pt x="16090" y="30590"/>
                </a:lnTo>
                <a:lnTo>
                  <a:pt x="16352" y="30509"/>
                </a:lnTo>
                <a:lnTo>
                  <a:pt x="16654" y="30449"/>
                </a:lnTo>
                <a:lnTo>
                  <a:pt x="16936" y="30428"/>
                </a:lnTo>
                <a:close/>
                <a:moveTo>
                  <a:pt x="3565" y="1"/>
                </a:moveTo>
                <a:lnTo>
                  <a:pt x="3444" y="21"/>
                </a:lnTo>
                <a:lnTo>
                  <a:pt x="3343" y="81"/>
                </a:lnTo>
                <a:lnTo>
                  <a:pt x="3242" y="162"/>
                </a:lnTo>
                <a:lnTo>
                  <a:pt x="3162" y="242"/>
                </a:lnTo>
                <a:lnTo>
                  <a:pt x="3081" y="363"/>
                </a:lnTo>
                <a:lnTo>
                  <a:pt x="3021" y="484"/>
                </a:lnTo>
                <a:lnTo>
                  <a:pt x="2961" y="605"/>
                </a:lnTo>
                <a:lnTo>
                  <a:pt x="2860" y="887"/>
                </a:lnTo>
                <a:lnTo>
                  <a:pt x="2779" y="1169"/>
                </a:lnTo>
                <a:lnTo>
                  <a:pt x="2679" y="1632"/>
                </a:lnTo>
                <a:lnTo>
                  <a:pt x="2638" y="1894"/>
                </a:lnTo>
                <a:lnTo>
                  <a:pt x="2598" y="2155"/>
                </a:lnTo>
                <a:lnTo>
                  <a:pt x="2558" y="2699"/>
                </a:lnTo>
                <a:lnTo>
                  <a:pt x="2538" y="3223"/>
                </a:lnTo>
                <a:lnTo>
                  <a:pt x="2558" y="3746"/>
                </a:lnTo>
                <a:lnTo>
                  <a:pt x="2598" y="4350"/>
                </a:lnTo>
                <a:lnTo>
                  <a:pt x="2477" y="4270"/>
                </a:lnTo>
                <a:lnTo>
                  <a:pt x="2256" y="4129"/>
                </a:lnTo>
                <a:lnTo>
                  <a:pt x="2034" y="3988"/>
                </a:lnTo>
                <a:lnTo>
                  <a:pt x="1793" y="3867"/>
                </a:lnTo>
                <a:lnTo>
                  <a:pt x="1551" y="3766"/>
                </a:lnTo>
                <a:lnTo>
                  <a:pt x="1289" y="3686"/>
                </a:lnTo>
                <a:lnTo>
                  <a:pt x="1027" y="3605"/>
                </a:lnTo>
                <a:lnTo>
                  <a:pt x="766" y="3565"/>
                </a:lnTo>
                <a:lnTo>
                  <a:pt x="423" y="3565"/>
                </a:lnTo>
                <a:lnTo>
                  <a:pt x="363" y="3585"/>
                </a:lnTo>
                <a:lnTo>
                  <a:pt x="222" y="3666"/>
                </a:lnTo>
                <a:lnTo>
                  <a:pt x="121" y="3766"/>
                </a:lnTo>
                <a:lnTo>
                  <a:pt x="41" y="3887"/>
                </a:lnTo>
                <a:lnTo>
                  <a:pt x="0" y="4028"/>
                </a:lnTo>
                <a:lnTo>
                  <a:pt x="0" y="4169"/>
                </a:lnTo>
                <a:lnTo>
                  <a:pt x="0" y="4230"/>
                </a:lnTo>
                <a:lnTo>
                  <a:pt x="41" y="4310"/>
                </a:lnTo>
                <a:lnTo>
                  <a:pt x="81" y="4371"/>
                </a:lnTo>
                <a:lnTo>
                  <a:pt x="141" y="4431"/>
                </a:lnTo>
                <a:lnTo>
                  <a:pt x="524" y="4693"/>
                </a:lnTo>
                <a:lnTo>
                  <a:pt x="907" y="4914"/>
                </a:lnTo>
                <a:lnTo>
                  <a:pt x="1309" y="5136"/>
                </a:lnTo>
                <a:lnTo>
                  <a:pt x="1692" y="5377"/>
                </a:lnTo>
                <a:lnTo>
                  <a:pt x="2034" y="5639"/>
                </a:lnTo>
                <a:lnTo>
                  <a:pt x="2377" y="5921"/>
                </a:lnTo>
                <a:lnTo>
                  <a:pt x="2658" y="6203"/>
                </a:lnTo>
                <a:lnTo>
                  <a:pt x="2799" y="6364"/>
                </a:lnTo>
                <a:lnTo>
                  <a:pt x="2961" y="6485"/>
                </a:lnTo>
                <a:lnTo>
                  <a:pt x="3182" y="7210"/>
                </a:lnTo>
                <a:lnTo>
                  <a:pt x="3424" y="7935"/>
                </a:lnTo>
                <a:lnTo>
                  <a:pt x="3625" y="8398"/>
                </a:lnTo>
                <a:lnTo>
                  <a:pt x="3826" y="8861"/>
                </a:lnTo>
                <a:lnTo>
                  <a:pt x="4048" y="9324"/>
                </a:lnTo>
                <a:lnTo>
                  <a:pt x="4290" y="9767"/>
                </a:lnTo>
                <a:lnTo>
                  <a:pt x="3927" y="9687"/>
                </a:lnTo>
                <a:lnTo>
                  <a:pt x="3565" y="9606"/>
                </a:lnTo>
                <a:lnTo>
                  <a:pt x="2820" y="9506"/>
                </a:lnTo>
                <a:lnTo>
                  <a:pt x="2437" y="9465"/>
                </a:lnTo>
                <a:lnTo>
                  <a:pt x="2054" y="9445"/>
                </a:lnTo>
                <a:lnTo>
                  <a:pt x="1893" y="9445"/>
                </a:lnTo>
                <a:lnTo>
                  <a:pt x="1712" y="9465"/>
                </a:lnTo>
                <a:lnTo>
                  <a:pt x="1511" y="9506"/>
                </a:lnTo>
                <a:lnTo>
                  <a:pt x="1329" y="9586"/>
                </a:lnTo>
                <a:lnTo>
                  <a:pt x="1148" y="9667"/>
                </a:lnTo>
                <a:lnTo>
                  <a:pt x="1068" y="9727"/>
                </a:lnTo>
                <a:lnTo>
                  <a:pt x="1007" y="9788"/>
                </a:lnTo>
                <a:lnTo>
                  <a:pt x="967" y="9868"/>
                </a:lnTo>
                <a:lnTo>
                  <a:pt x="927" y="9949"/>
                </a:lnTo>
                <a:lnTo>
                  <a:pt x="907" y="10029"/>
                </a:lnTo>
                <a:lnTo>
                  <a:pt x="907" y="10130"/>
                </a:lnTo>
                <a:lnTo>
                  <a:pt x="947" y="10311"/>
                </a:lnTo>
                <a:lnTo>
                  <a:pt x="1007" y="10452"/>
                </a:lnTo>
                <a:lnTo>
                  <a:pt x="1088" y="10573"/>
                </a:lnTo>
                <a:lnTo>
                  <a:pt x="1209" y="10674"/>
                </a:lnTo>
                <a:lnTo>
                  <a:pt x="1329" y="10774"/>
                </a:lnTo>
                <a:lnTo>
                  <a:pt x="1470" y="10855"/>
                </a:lnTo>
                <a:lnTo>
                  <a:pt x="1631" y="10915"/>
                </a:lnTo>
                <a:lnTo>
                  <a:pt x="1793" y="10976"/>
                </a:lnTo>
                <a:lnTo>
                  <a:pt x="2135" y="11076"/>
                </a:lnTo>
                <a:lnTo>
                  <a:pt x="2477" y="11137"/>
                </a:lnTo>
                <a:lnTo>
                  <a:pt x="2820" y="11197"/>
                </a:lnTo>
                <a:lnTo>
                  <a:pt x="3122" y="11258"/>
                </a:lnTo>
                <a:lnTo>
                  <a:pt x="3746" y="11399"/>
                </a:lnTo>
                <a:lnTo>
                  <a:pt x="4350" y="11580"/>
                </a:lnTo>
                <a:lnTo>
                  <a:pt x="4692" y="11721"/>
                </a:lnTo>
                <a:lnTo>
                  <a:pt x="5015" y="11882"/>
                </a:lnTo>
                <a:lnTo>
                  <a:pt x="5337" y="12043"/>
                </a:lnTo>
                <a:lnTo>
                  <a:pt x="5518" y="12103"/>
                </a:lnTo>
                <a:lnTo>
                  <a:pt x="5679" y="12164"/>
                </a:lnTo>
                <a:lnTo>
                  <a:pt x="5820" y="12184"/>
                </a:lnTo>
                <a:lnTo>
                  <a:pt x="5941" y="12184"/>
                </a:lnTo>
                <a:lnTo>
                  <a:pt x="6444" y="12748"/>
                </a:lnTo>
                <a:lnTo>
                  <a:pt x="6948" y="13271"/>
                </a:lnTo>
                <a:lnTo>
                  <a:pt x="7350" y="13614"/>
                </a:lnTo>
                <a:lnTo>
                  <a:pt x="7773" y="13956"/>
                </a:lnTo>
                <a:lnTo>
                  <a:pt x="8096" y="14218"/>
                </a:lnTo>
                <a:lnTo>
                  <a:pt x="8257" y="14339"/>
                </a:lnTo>
                <a:lnTo>
                  <a:pt x="8438" y="14439"/>
                </a:lnTo>
                <a:lnTo>
                  <a:pt x="8377" y="14480"/>
                </a:lnTo>
                <a:lnTo>
                  <a:pt x="8317" y="14540"/>
                </a:lnTo>
                <a:lnTo>
                  <a:pt x="8257" y="14600"/>
                </a:lnTo>
                <a:lnTo>
                  <a:pt x="8216" y="14661"/>
                </a:lnTo>
                <a:lnTo>
                  <a:pt x="7934" y="14721"/>
                </a:lnTo>
                <a:lnTo>
                  <a:pt x="7653" y="14822"/>
                </a:lnTo>
                <a:lnTo>
                  <a:pt x="7411" y="14943"/>
                </a:lnTo>
                <a:lnTo>
                  <a:pt x="7210" y="15084"/>
                </a:lnTo>
                <a:lnTo>
                  <a:pt x="6867" y="15366"/>
                </a:lnTo>
                <a:lnTo>
                  <a:pt x="6525" y="15668"/>
                </a:lnTo>
                <a:lnTo>
                  <a:pt x="6203" y="15990"/>
                </a:lnTo>
                <a:lnTo>
                  <a:pt x="5880" y="16312"/>
                </a:lnTo>
                <a:lnTo>
                  <a:pt x="5578" y="16654"/>
                </a:lnTo>
                <a:lnTo>
                  <a:pt x="5296" y="17017"/>
                </a:lnTo>
                <a:lnTo>
                  <a:pt x="5015" y="17379"/>
                </a:lnTo>
                <a:lnTo>
                  <a:pt x="4753" y="17762"/>
                </a:lnTo>
                <a:lnTo>
                  <a:pt x="4511" y="18165"/>
                </a:lnTo>
                <a:lnTo>
                  <a:pt x="4290" y="18567"/>
                </a:lnTo>
                <a:lnTo>
                  <a:pt x="4068" y="18970"/>
                </a:lnTo>
                <a:lnTo>
                  <a:pt x="3887" y="19393"/>
                </a:lnTo>
                <a:lnTo>
                  <a:pt x="3806" y="19574"/>
                </a:lnTo>
                <a:lnTo>
                  <a:pt x="3806" y="19756"/>
                </a:lnTo>
                <a:lnTo>
                  <a:pt x="3826" y="19937"/>
                </a:lnTo>
                <a:lnTo>
                  <a:pt x="3887" y="20078"/>
                </a:lnTo>
                <a:lnTo>
                  <a:pt x="3988" y="20219"/>
                </a:lnTo>
                <a:lnTo>
                  <a:pt x="4128" y="20319"/>
                </a:lnTo>
                <a:lnTo>
                  <a:pt x="4290" y="20400"/>
                </a:lnTo>
                <a:lnTo>
                  <a:pt x="4491" y="20440"/>
                </a:lnTo>
                <a:lnTo>
                  <a:pt x="4833" y="20460"/>
                </a:lnTo>
                <a:lnTo>
                  <a:pt x="5155" y="20440"/>
                </a:lnTo>
                <a:lnTo>
                  <a:pt x="5498" y="20380"/>
                </a:lnTo>
                <a:lnTo>
                  <a:pt x="5820" y="20279"/>
                </a:lnTo>
                <a:lnTo>
                  <a:pt x="6122" y="20158"/>
                </a:lnTo>
                <a:lnTo>
                  <a:pt x="6444" y="20038"/>
                </a:lnTo>
                <a:lnTo>
                  <a:pt x="6746" y="19876"/>
                </a:lnTo>
                <a:lnTo>
                  <a:pt x="7028" y="19695"/>
                </a:lnTo>
                <a:lnTo>
                  <a:pt x="7330" y="19514"/>
                </a:lnTo>
                <a:lnTo>
                  <a:pt x="7612" y="19313"/>
                </a:lnTo>
                <a:lnTo>
                  <a:pt x="8176" y="18930"/>
                </a:lnTo>
                <a:lnTo>
                  <a:pt x="8196" y="18910"/>
                </a:lnTo>
                <a:lnTo>
                  <a:pt x="8277" y="19413"/>
                </a:lnTo>
                <a:lnTo>
                  <a:pt x="8357" y="19977"/>
                </a:lnTo>
                <a:lnTo>
                  <a:pt x="8458" y="20561"/>
                </a:lnTo>
                <a:lnTo>
                  <a:pt x="8559" y="21125"/>
                </a:lnTo>
                <a:lnTo>
                  <a:pt x="8680" y="21689"/>
                </a:lnTo>
                <a:lnTo>
                  <a:pt x="8961" y="22816"/>
                </a:lnTo>
                <a:lnTo>
                  <a:pt x="9284" y="23924"/>
                </a:lnTo>
                <a:lnTo>
                  <a:pt x="9465" y="24468"/>
                </a:lnTo>
                <a:lnTo>
                  <a:pt x="9646" y="25032"/>
                </a:lnTo>
                <a:lnTo>
                  <a:pt x="10069" y="26119"/>
                </a:lnTo>
                <a:lnTo>
                  <a:pt x="10512" y="27206"/>
                </a:lnTo>
                <a:lnTo>
                  <a:pt x="11015" y="28274"/>
                </a:lnTo>
                <a:lnTo>
                  <a:pt x="11519" y="29260"/>
                </a:lnTo>
                <a:lnTo>
                  <a:pt x="12063" y="30247"/>
                </a:lnTo>
                <a:lnTo>
                  <a:pt x="12345" y="30730"/>
                </a:lnTo>
                <a:lnTo>
                  <a:pt x="12486" y="30992"/>
                </a:lnTo>
                <a:lnTo>
                  <a:pt x="12647" y="31234"/>
                </a:lnTo>
                <a:lnTo>
                  <a:pt x="12808" y="31455"/>
                </a:lnTo>
                <a:lnTo>
                  <a:pt x="12989" y="31677"/>
                </a:lnTo>
                <a:lnTo>
                  <a:pt x="13210" y="31858"/>
                </a:lnTo>
                <a:lnTo>
                  <a:pt x="13432" y="31999"/>
                </a:lnTo>
                <a:lnTo>
                  <a:pt x="13452" y="32019"/>
                </a:lnTo>
                <a:lnTo>
                  <a:pt x="13553" y="32080"/>
                </a:lnTo>
                <a:lnTo>
                  <a:pt x="13653" y="32140"/>
                </a:lnTo>
                <a:lnTo>
                  <a:pt x="13754" y="32160"/>
                </a:lnTo>
                <a:lnTo>
                  <a:pt x="13875" y="32160"/>
                </a:lnTo>
                <a:lnTo>
                  <a:pt x="13935" y="32321"/>
                </a:lnTo>
                <a:lnTo>
                  <a:pt x="13996" y="32462"/>
                </a:lnTo>
                <a:lnTo>
                  <a:pt x="14157" y="32744"/>
                </a:lnTo>
                <a:lnTo>
                  <a:pt x="14358" y="32986"/>
                </a:lnTo>
                <a:lnTo>
                  <a:pt x="14580" y="33207"/>
                </a:lnTo>
                <a:lnTo>
                  <a:pt x="14842" y="33389"/>
                </a:lnTo>
                <a:lnTo>
                  <a:pt x="15124" y="33550"/>
                </a:lnTo>
                <a:lnTo>
                  <a:pt x="15405" y="33691"/>
                </a:lnTo>
                <a:lnTo>
                  <a:pt x="15728" y="33791"/>
                </a:lnTo>
                <a:lnTo>
                  <a:pt x="16050" y="33872"/>
                </a:lnTo>
                <a:lnTo>
                  <a:pt x="16372" y="33932"/>
                </a:lnTo>
                <a:lnTo>
                  <a:pt x="16714" y="33952"/>
                </a:lnTo>
                <a:lnTo>
                  <a:pt x="17037" y="33952"/>
                </a:lnTo>
                <a:lnTo>
                  <a:pt x="17379" y="33932"/>
                </a:lnTo>
                <a:lnTo>
                  <a:pt x="17681" y="33892"/>
                </a:lnTo>
                <a:lnTo>
                  <a:pt x="18003" y="33832"/>
                </a:lnTo>
                <a:lnTo>
                  <a:pt x="18285" y="33731"/>
                </a:lnTo>
                <a:lnTo>
                  <a:pt x="18668" y="33570"/>
                </a:lnTo>
                <a:lnTo>
                  <a:pt x="19050" y="33389"/>
                </a:lnTo>
                <a:lnTo>
                  <a:pt x="19393" y="33167"/>
                </a:lnTo>
                <a:lnTo>
                  <a:pt x="19715" y="32925"/>
                </a:lnTo>
                <a:lnTo>
                  <a:pt x="20037" y="32644"/>
                </a:lnTo>
                <a:lnTo>
                  <a:pt x="20339" y="32362"/>
                </a:lnTo>
                <a:lnTo>
                  <a:pt x="20621" y="32060"/>
                </a:lnTo>
                <a:lnTo>
                  <a:pt x="20883" y="31737"/>
                </a:lnTo>
                <a:lnTo>
                  <a:pt x="21145" y="31415"/>
                </a:lnTo>
                <a:lnTo>
                  <a:pt x="21386" y="31073"/>
                </a:lnTo>
                <a:lnTo>
                  <a:pt x="21628" y="30730"/>
                </a:lnTo>
                <a:lnTo>
                  <a:pt x="21849" y="30368"/>
                </a:lnTo>
                <a:lnTo>
                  <a:pt x="22272" y="29643"/>
                </a:lnTo>
                <a:lnTo>
                  <a:pt x="22675" y="28938"/>
                </a:lnTo>
                <a:lnTo>
                  <a:pt x="22997" y="28314"/>
                </a:lnTo>
                <a:lnTo>
                  <a:pt x="23319" y="27690"/>
                </a:lnTo>
                <a:lnTo>
                  <a:pt x="23621" y="27045"/>
                </a:lnTo>
                <a:lnTo>
                  <a:pt x="23924" y="26421"/>
                </a:lnTo>
                <a:lnTo>
                  <a:pt x="24185" y="25777"/>
                </a:lnTo>
                <a:lnTo>
                  <a:pt x="24447" y="25112"/>
                </a:lnTo>
                <a:lnTo>
                  <a:pt x="24709" y="24468"/>
                </a:lnTo>
                <a:lnTo>
                  <a:pt x="24951" y="23803"/>
                </a:lnTo>
                <a:lnTo>
                  <a:pt x="25172" y="23139"/>
                </a:lnTo>
                <a:lnTo>
                  <a:pt x="25373" y="22474"/>
                </a:lnTo>
                <a:lnTo>
                  <a:pt x="25575" y="21810"/>
                </a:lnTo>
                <a:lnTo>
                  <a:pt x="25756" y="21125"/>
                </a:lnTo>
                <a:lnTo>
                  <a:pt x="25937" y="20440"/>
                </a:lnTo>
                <a:lnTo>
                  <a:pt x="26078" y="19756"/>
                </a:lnTo>
                <a:lnTo>
                  <a:pt x="26239" y="19071"/>
                </a:lnTo>
                <a:lnTo>
                  <a:pt x="26360" y="18386"/>
                </a:lnTo>
                <a:lnTo>
                  <a:pt x="26682" y="18527"/>
                </a:lnTo>
                <a:lnTo>
                  <a:pt x="27005" y="18648"/>
                </a:lnTo>
                <a:lnTo>
                  <a:pt x="27327" y="18749"/>
                </a:lnTo>
                <a:lnTo>
                  <a:pt x="27609" y="18849"/>
                </a:lnTo>
                <a:lnTo>
                  <a:pt x="29864" y="19715"/>
                </a:lnTo>
                <a:lnTo>
                  <a:pt x="29965" y="19735"/>
                </a:lnTo>
                <a:lnTo>
                  <a:pt x="30065" y="19756"/>
                </a:lnTo>
                <a:lnTo>
                  <a:pt x="30146" y="19735"/>
                </a:lnTo>
                <a:lnTo>
                  <a:pt x="30247" y="19715"/>
                </a:lnTo>
                <a:lnTo>
                  <a:pt x="30327" y="19695"/>
                </a:lnTo>
                <a:lnTo>
                  <a:pt x="30408" y="19655"/>
                </a:lnTo>
                <a:lnTo>
                  <a:pt x="30549" y="19534"/>
                </a:lnTo>
                <a:lnTo>
                  <a:pt x="30649" y="19373"/>
                </a:lnTo>
                <a:lnTo>
                  <a:pt x="30730" y="19192"/>
                </a:lnTo>
                <a:lnTo>
                  <a:pt x="30750" y="19010"/>
                </a:lnTo>
                <a:lnTo>
                  <a:pt x="30750" y="18930"/>
                </a:lnTo>
                <a:lnTo>
                  <a:pt x="30730" y="18829"/>
                </a:lnTo>
                <a:lnTo>
                  <a:pt x="30629" y="18447"/>
                </a:lnTo>
                <a:lnTo>
                  <a:pt x="30508" y="18064"/>
                </a:lnTo>
                <a:lnTo>
                  <a:pt x="30368" y="17681"/>
                </a:lnTo>
                <a:lnTo>
                  <a:pt x="30206" y="17339"/>
                </a:lnTo>
                <a:lnTo>
                  <a:pt x="30005" y="16977"/>
                </a:lnTo>
                <a:lnTo>
                  <a:pt x="29804" y="16634"/>
                </a:lnTo>
                <a:lnTo>
                  <a:pt x="29582" y="16312"/>
                </a:lnTo>
                <a:lnTo>
                  <a:pt x="29341" y="15990"/>
                </a:lnTo>
                <a:lnTo>
                  <a:pt x="29079" y="15688"/>
                </a:lnTo>
                <a:lnTo>
                  <a:pt x="28797" y="15406"/>
                </a:lnTo>
                <a:lnTo>
                  <a:pt x="28495" y="15144"/>
                </a:lnTo>
                <a:lnTo>
                  <a:pt x="28173" y="14902"/>
                </a:lnTo>
                <a:lnTo>
                  <a:pt x="27830" y="14661"/>
                </a:lnTo>
                <a:lnTo>
                  <a:pt x="27649" y="14540"/>
                </a:lnTo>
                <a:lnTo>
                  <a:pt x="27468" y="14439"/>
                </a:lnTo>
                <a:lnTo>
                  <a:pt x="27266" y="14339"/>
                </a:lnTo>
                <a:lnTo>
                  <a:pt x="27065" y="14278"/>
                </a:lnTo>
                <a:lnTo>
                  <a:pt x="26864" y="14238"/>
                </a:lnTo>
                <a:lnTo>
                  <a:pt x="26642" y="14218"/>
                </a:lnTo>
                <a:lnTo>
                  <a:pt x="26541" y="14117"/>
                </a:lnTo>
                <a:lnTo>
                  <a:pt x="26400" y="14057"/>
                </a:lnTo>
                <a:lnTo>
                  <a:pt x="26259" y="14016"/>
                </a:lnTo>
                <a:lnTo>
                  <a:pt x="26119" y="13996"/>
                </a:lnTo>
                <a:lnTo>
                  <a:pt x="26380" y="13694"/>
                </a:lnTo>
                <a:lnTo>
                  <a:pt x="26622" y="13392"/>
                </a:lnTo>
                <a:lnTo>
                  <a:pt x="27085" y="12748"/>
                </a:lnTo>
                <a:lnTo>
                  <a:pt x="27488" y="12184"/>
                </a:lnTo>
                <a:lnTo>
                  <a:pt x="27870" y="11620"/>
                </a:lnTo>
                <a:lnTo>
                  <a:pt x="28152" y="11580"/>
                </a:lnTo>
                <a:lnTo>
                  <a:pt x="28434" y="11540"/>
                </a:lnTo>
                <a:lnTo>
                  <a:pt x="29079" y="11439"/>
                </a:lnTo>
                <a:lnTo>
                  <a:pt x="29723" y="11378"/>
                </a:lnTo>
                <a:lnTo>
                  <a:pt x="30408" y="11358"/>
                </a:lnTo>
                <a:lnTo>
                  <a:pt x="31092" y="11378"/>
                </a:lnTo>
                <a:lnTo>
                  <a:pt x="31374" y="11399"/>
                </a:lnTo>
                <a:lnTo>
                  <a:pt x="31676" y="11459"/>
                </a:lnTo>
                <a:lnTo>
                  <a:pt x="31979" y="11499"/>
                </a:lnTo>
                <a:lnTo>
                  <a:pt x="32260" y="11499"/>
                </a:lnTo>
                <a:lnTo>
                  <a:pt x="32422" y="11479"/>
                </a:lnTo>
                <a:lnTo>
                  <a:pt x="32562" y="11439"/>
                </a:lnTo>
                <a:lnTo>
                  <a:pt x="32683" y="11358"/>
                </a:lnTo>
                <a:lnTo>
                  <a:pt x="32784" y="11237"/>
                </a:lnTo>
                <a:lnTo>
                  <a:pt x="32844" y="11117"/>
                </a:lnTo>
                <a:lnTo>
                  <a:pt x="32905" y="10976"/>
                </a:lnTo>
                <a:lnTo>
                  <a:pt x="32905" y="10835"/>
                </a:lnTo>
                <a:lnTo>
                  <a:pt x="32885" y="10674"/>
                </a:lnTo>
                <a:lnTo>
                  <a:pt x="32824" y="10492"/>
                </a:lnTo>
                <a:lnTo>
                  <a:pt x="32724" y="10331"/>
                </a:lnTo>
                <a:lnTo>
                  <a:pt x="32583" y="10190"/>
                </a:lnTo>
                <a:lnTo>
                  <a:pt x="32442" y="10090"/>
                </a:lnTo>
                <a:lnTo>
                  <a:pt x="32260" y="10009"/>
                </a:lnTo>
                <a:lnTo>
                  <a:pt x="32079" y="9949"/>
                </a:lnTo>
                <a:lnTo>
                  <a:pt x="31878" y="9908"/>
                </a:lnTo>
                <a:lnTo>
                  <a:pt x="31697" y="9888"/>
                </a:lnTo>
                <a:lnTo>
                  <a:pt x="31274" y="9848"/>
                </a:lnTo>
                <a:lnTo>
                  <a:pt x="30871" y="9828"/>
                </a:lnTo>
                <a:lnTo>
                  <a:pt x="30448" y="9808"/>
                </a:lnTo>
                <a:lnTo>
                  <a:pt x="30025" y="9828"/>
                </a:lnTo>
                <a:lnTo>
                  <a:pt x="29421" y="9888"/>
                </a:lnTo>
                <a:lnTo>
                  <a:pt x="28837" y="9989"/>
                </a:lnTo>
                <a:lnTo>
                  <a:pt x="29139" y="9385"/>
                </a:lnTo>
                <a:lnTo>
                  <a:pt x="29421" y="8781"/>
                </a:lnTo>
                <a:lnTo>
                  <a:pt x="29703" y="8156"/>
                </a:lnTo>
                <a:lnTo>
                  <a:pt x="29965" y="7532"/>
                </a:lnTo>
                <a:lnTo>
                  <a:pt x="30086" y="7492"/>
                </a:lnTo>
                <a:lnTo>
                  <a:pt x="30186" y="7452"/>
                </a:lnTo>
                <a:lnTo>
                  <a:pt x="30428" y="7331"/>
                </a:lnTo>
                <a:lnTo>
                  <a:pt x="30871" y="7069"/>
                </a:lnTo>
                <a:lnTo>
                  <a:pt x="31173" y="6908"/>
                </a:lnTo>
                <a:lnTo>
                  <a:pt x="31515" y="6767"/>
                </a:lnTo>
                <a:lnTo>
                  <a:pt x="31838" y="6646"/>
                </a:lnTo>
                <a:lnTo>
                  <a:pt x="32180" y="6545"/>
                </a:lnTo>
                <a:lnTo>
                  <a:pt x="32502" y="6465"/>
                </a:lnTo>
                <a:lnTo>
                  <a:pt x="32824" y="6404"/>
                </a:lnTo>
                <a:lnTo>
                  <a:pt x="33146" y="6384"/>
                </a:lnTo>
                <a:lnTo>
                  <a:pt x="33469" y="6364"/>
                </a:lnTo>
                <a:lnTo>
                  <a:pt x="33831" y="6384"/>
                </a:lnTo>
                <a:lnTo>
                  <a:pt x="34194" y="6404"/>
                </a:lnTo>
                <a:lnTo>
                  <a:pt x="34375" y="6425"/>
                </a:lnTo>
                <a:lnTo>
                  <a:pt x="34556" y="6465"/>
                </a:lnTo>
                <a:lnTo>
                  <a:pt x="34737" y="6485"/>
                </a:lnTo>
                <a:lnTo>
                  <a:pt x="34919" y="6485"/>
                </a:lnTo>
                <a:lnTo>
                  <a:pt x="35039" y="6465"/>
                </a:lnTo>
                <a:lnTo>
                  <a:pt x="35140" y="6425"/>
                </a:lnTo>
                <a:lnTo>
                  <a:pt x="35241" y="6384"/>
                </a:lnTo>
                <a:lnTo>
                  <a:pt x="35321" y="6324"/>
                </a:lnTo>
                <a:lnTo>
                  <a:pt x="35402" y="6243"/>
                </a:lnTo>
                <a:lnTo>
                  <a:pt x="35462" y="6163"/>
                </a:lnTo>
                <a:lnTo>
                  <a:pt x="35523" y="6082"/>
                </a:lnTo>
                <a:lnTo>
                  <a:pt x="35543" y="5982"/>
                </a:lnTo>
                <a:lnTo>
                  <a:pt x="35563" y="5881"/>
                </a:lnTo>
                <a:lnTo>
                  <a:pt x="35583" y="5800"/>
                </a:lnTo>
                <a:lnTo>
                  <a:pt x="35563" y="5700"/>
                </a:lnTo>
                <a:lnTo>
                  <a:pt x="35543" y="5599"/>
                </a:lnTo>
                <a:lnTo>
                  <a:pt x="35503" y="5498"/>
                </a:lnTo>
                <a:lnTo>
                  <a:pt x="35442" y="5418"/>
                </a:lnTo>
                <a:lnTo>
                  <a:pt x="35362" y="5337"/>
                </a:lnTo>
                <a:lnTo>
                  <a:pt x="35261" y="5257"/>
                </a:lnTo>
                <a:lnTo>
                  <a:pt x="35080" y="5156"/>
                </a:lnTo>
                <a:lnTo>
                  <a:pt x="34878" y="5075"/>
                </a:lnTo>
                <a:lnTo>
                  <a:pt x="34677" y="5035"/>
                </a:lnTo>
                <a:lnTo>
                  <a:pt x="34455" y="4995"/>
                </a:lnTo>
                <a:lnTo>
                  <a:pt x="34012" y="4955"/>
                </a:lnTo>
                <a:lnTo>
                  <a:pt x="33589" y="4955"/>
                </a:lnTo>
                <a:lnTo>
                  <a:pt x="33146" y="4975"/>
                </a:lnTo>
                <a:lnTo>
                  <a:pt x="32703" y="5035"/>
                </a:lnTo>
                <a:lnTo>
                  <a:pt x="32260" y="5116"/>
                </a:lnTo>
                <a:lnTo>
                  <a:pt x="31817" y="5236"/>
                </a:lnTo>
                <a:lnTo>
                  <a:pt x="31515" y="5337"/>
                </a:lnTo>
                <a:lnTo>
                  <a:pt x="31193" y="5458"/>
                </a:lnTo>
                <a:lnTo>
                  <a:pt x="30891" y="5599"/>
                </a:lnTo>
                <a:lnTo>
                  <a:pt x="30589" y="5760"/>
                </a:lnTo>
                <a:lnTo>
                  <a:pt x="30589" y="5760"/>
                </a:lnTo>
                <a:lnTo>
                  <a:pt x="30730" y="5257"/>
                </a:lnTo>
                <a:lnTo>
                  <a:pt x="30871" y="4753"/>
                </a:lnTo>
                <a:lnTo>
                  <a:pt x="30992" y="4270"/>
                </a:lnTo>
                <a:lnTo>
                  <a:pt x="31092" y="3766"/>
                </a:lnTo>
                <a:lnTo>
                  <a:pt x="31274" y="2800"/>
                </a:lnTo>
                <a:lnTo>
                  <a:pt x="31334" y="2296"/>
                </a:lnTo>
                <a:lnTo>
                  <a:pt x="31374" y="1813"/>
                </a:lnTo>
                <a:lnTo>
                  <a:pt x="31374" y="1330"/>
                </a:lnTo>
                <a:lnTo>
                  <a:pt x="31354" y="1088"/>
                </a:lnTo>
                <a:lnTo>
                  <a:pt x="31334" y="847"/>
                </a:lnTo>
                <a:lnTo>
                  <a:pt x="31294" y="706"/>
                </a:lnTo>
                <a:lnTo>
                  <a:pt x="31254" y="585"/>
                </a:lnTo>
                <a:lnTo>
                  <a:pt x="31193" y="464"/>
                </a:lnTo>
                <a:lnTo>
                  <a:pt x="31113" y="363"/>
                </a:lnTo>
                <a:lnTo>
                  <a:pt x="31012" y="283"/>
                </a:lnTo>
                <a:lnTo>
                  <a:pt x="31072" y="303"/>
                </a:lnTo>
                <a:lnTo>
                  <a:pt x="31072" y="303"/>
                </a:lnTo>
                <a:lnTo>
                  <a:pt x="30951" y="101"/>
                </a:lnTo>
                <a:lnTo>
                  <a:pt x="30931" y="41"/>
                </a:lnTo>
                <a:lnTo>
                  <a:pt x="30871" y="21"/>
                </a:lnTo>
                <a:lnTo>
                  <a:pt x="30831" y="1"/>
                </a:lnTo>
                <a:lnTo>
                  <a:pt x="30710" y="1"/>
                </a:lnTo>
                <a:lnTo>
                  <a:pt x="30670" y="21"/>
                </a:lnTo>
                <a:lnTo>
                  <a:pt x="30609" y="61"/>
                </a:lnTo>
                <a:lnTo>
                  <a:pt x="30589" y="101"/>
                </a:lnTo>
                <a:lnTo>
                  <a:pt x="30488" y="222"/>
                </a:lnTo>
                <a:lnTo>
                  <a:pt x="30388" y="323"/>
                </a:lnTo>
                <a:lnTo>
                  <a:pt x="30287" y="424"/>
                </a:lnTo>
                <a:lnTo>
                  <a:pt x="30186" y="565"/>
                </a:lnTo>
                <a:lnTo>
                  <a:pt x="30126" y="665"/>
                </a:lnTo>
                <a:lnTo>
                  <a:pt x="30065" y="766"/>
                </a:lnTo>
                <a:lnTo>
                  <a:pt x="30005" y="1008"/>
                </a:lnTo>
                <a:lnTo>
                  <a:pt x="29904" y="1491"/>
                </a:lnTo>
                <a:lnTo>
                  <a:pt x="29723" y="2337"/>
                </a:lnTo>
                <a:lnTo>
                  <a:pt x="29562" y="2035"/>
                </a:lnTo>
                <a:lnTo>
                  <a:pt x="29381" y="1753"/>
                </a:lnTo>
                <a:lnTo>
                  <a:pt x="29179" y="1471"/>
                </a:lnTo>
                <a:lnTo>
                  <a:pt x="28938" y="1209"/>
                </a:lnTo>
                <a:lnTo>
                  <a:pt x="28696" y="988"/>
                </a:lnTo>
                <a:lnTo>
                  <a:pt x="28555" y="907"/>
                </a:lnTo>
                <a:lnTo>
                  <a:pt x="28414" y="806"/>
                </a:lnTo>
                <a:lnTo>
                  <a:pt x="28273" y="746"/>
                </a:lnTo>
                <a:lnTo>
                  <a:pt x="28132" y="685"/>
                </a:lnTo>
                <a:lnTo>
                  <a:pt x="27971" y="625"/>
                </a:lnTo>
                <a:lnTo>
                  <a:pt x="27810" y="605"/>
                </a:lnTo>
                <a:lnTo>
                  <a:pt x="27669" y="585"/>
                </a:lnTo>
                <a:lnTo>
                  <a:pt x="27508" y="625"/>
                </a:lnTo>
                <a:lnTo>
                  <a:pt x="27367" y="706"/>
                </a:lnTo>
                <a:lnTo>
                  <a:pt x="27246" y="806"/>
                </a:lnTo>
                <a:lnTo>
                  <a:pt x="27146" y="927"/>
                </a:lnTo>
                <a:lnTo>
                  <a:pt x="27125" y="1008"/>
                </a:lnTo>
                <a:lnTo>
                  <a:pt x="27105" y="1068"/>
                </a:lnTo>
                <a:lnTo>
                  <a:pt x="27105" y="1149"/>
                </a:lnTo>
                <a:lnTo>
                  <a:pt x="27125" y="1229"/>
                </a:lnTo>
                <a:lnTo>
                  <a:pt x="27166" y="1310"/>
                </a:lnTo>
                <a:lnTo>
                  <a:pt x="27206" y="1390"/>
                </a:lnTo>
                <a:lnTo>
                  <a:pt x="27387" y="1592"/>
                </a:lnTo>
                <a:lnTo>
                  <a:pt x="27568" y="1813"/>
                </a:lnTo>
                <a:lnTo>
                  <a:pt x="27951" y="2216"/>
                </a:lnTo>
                <a:lnTo>
                  <a:pt x="28112" y="2437"/>
                </a:lnTo>
                <a:lnTo>
                  <a:pt x="28273" y="2659"/>
                </a:lnTo>
                <a:lnTo>
                  <a:pt x="28414" y="2901"/>
                </a:lnTo>
                <a:lnTo>
                  <a:pt x="28535" y="3162"/>
                </a:lnTo>
                <a:lnTo>
                  <a:pt x="28616" y="3404"/>
                </a:lnTo>
                <a:lnTo>
                  <a:pt x="28696" y="3646"/>
                </a:lnTo>
                <a:lnTo>
                  <a:pt x="28736" y="3907"/>
                </a:lnTo>
                <a:lnTo>
                  <a:pt x="28757" y="4169"/>
                </a:lnTo>
                <a:lnTo>
                  <a:pt x="28757" y="4451"/>
                </a:lnTo>
                <a:lnTo>
                  <a:pt x="28777" y="4713"/>
                </a:lnTo>
                <a:lnTo>
                  <a:pt x="28817" y="4854"/>
                </a:lnTo>
                <a:lnTo>
                  <a:pt x="28837" y="4995"/>
                </a:lnTo>
                <a:lnTo>
                  <a:pt x="28897" y="5116"/>
                </a:lnTo>
                <a:lnTo>
                  <a:pt x="28958" y="5236"/>
                </a:lnTo>
                <a:lnTo>
                  <a:pt x="28676" y="6082"/>
                </a:lnTo>
                <a:lnTo>
                  <a:pt x="28354" y="6908"/>
                </a:lnTo>
                <a:lnTo>
                  <a:pt x="28072" y="7593"/>
                </a:lnTo>
                <a:lnTo>
                  <a:pt x="27750" y="8257"/>
                </a:lnTo>
                <a:lnTo>
                  <a:pt x="27407" y="8922"/>
                </a:lnTo>
                <a:lnTo>
                  <a:pt x="27045" y="9566"/>
                </a:lnTo>
                <a:lnTo>
                  <a:pt x="26984" y="9163"/>
                </a:lnTo>
                <a:lnTo>
                  <a:pt x="26884" y="8740"/>
                </a:lnTo>
                <a:lnTo>
                  <a:pt x="26763" y="8338"/>
                </a:lnTo>
                <a:lnTo>
                  <a:pt x="26602" y="7955"/>
                </a:lnTo>
                <a:lnTo>
                  <a:pt x="26380" y="7512"/>
                </a:lnTo>
                <a:lnTo>
                  <a:pt x="26119" y="7109"/>
                </a:lnTo>
                <a:lnTo>
                  <a:pt x="25978" y="6908"/>
                </a:lnTo>
                <a:lnTo>
                  <a:pt x="25816" y="6727"/>
                </a:lnTo>
                <a:lnTo>
                  <a:pt x="25655" y="6545"/>
                </a:lnTo>
                <a:lnTo>
                  <a:pt x="25474" y="6364"/>
                </a:lnTo>
                <a:lnTo>
                  <a:pt x="25293" y="6223"/>
                </a:lnTo>
                <a:lnTo>
                  <a:pt x="25092" y="6062"/>
                </a:lnTo>
                <a:lnTo>
                  <a:pt x="24850" y="5921"/>
                </a:lnTo>
                <a:lnTo>
                  <a:pt x="24588" y="5800"/>
                </a:lnTo>
                <a:lnTo>
                  <a:pt x="24326" y="5720"/>
                </a:lnTo>
                <a:lnTo>
                  <a:pt x="24205" y="5700"/>
                </a:lnTo>
                <a:lnTo>
                  <a:pt x="24065" y="5680"/>
                </a:lnTo>
                <a:lnTo>
                  <a:pt x="23944" y="5700"/>
                </a:lnTo>
                <a:lnTo>
                  <a:pt x="23823" y="5720"/>
                </a:lnTo>
                <a:lnTo>
                  <a:pt x="23702" y="5760"/>
                </a:lnTo>
                <a:lnTo>
                  <a:pt x="23601" y="5841"/>
                </a:lnTo>
                <a:lnTo>
                  <a:pt x="23501" y="5921"/>
                </a:lnTo>
                <a:lnTo>
                  <a:pt x="23440" y="6022"/>
                </a:lnTo>
                <a:lnTo>
                  <a:pt x="23400" y="6143"/>
                </a:lnTo>
                <a:lnTo>
                  <a:pt x="23400" y="6223"/>
                </a:lnTo>
                <a:lnTo>
                  <a:pt x="23420" y="6284"/>
                </a:lnTo>
                <a:lnTo>
                  <a:pt x="23481" y="6445"/>
                </a:lnTo>
                <a:lnTo>
                  <a:pt x="23581" y="6606"/>
                </a:lnTo>
                <a:lnTo>
                  <a:pt x="23722" y="6747"/>
                </a:lnTo>
                <a:lnTo>
                  <a:pt x="23863" y="6888"/>
                </a:lnTo>
                <a:lnTo>
                  <a:pt x="24185" y="7129"/>
                </a:lnTo>
                <a:lnTo>
                  <a:pt x="24467" y="7371"/>
                </a:lnTo>
                <a:lnTo>
                  <a:pt x="24608" y="7512"/>
                </a:lnTo>
                <a:lnTo>
                  <a:pt x="24729" y="7653"/>
                </a:lnTo>
                <a:lnTo>
                  <a:pt x="24930" y="7975"/>
                </a:lnTo>
                <a:lnTo>
                  <a:pt x="25112" y="8297"/>
                </a:lnTo>
                <a:lnTo>
                  <a:pt x="25253" y="8640"/>
                </a:lnTo>
                <a:lnTo>
                  <a:pt x="25333" y="8881"/>
                </a:lnTo>
                <a:lnTo>
                  <a:pt x="25394" y="9103"/>
                </a:lnTo>
                <a:lnTo>
                  <a:pt x="25494" y="9586"/>
                </a:lnTo>
                <a:lnTo>
                  <a:pt x="25555" y="10049"/>
                </a:lnTo>
                <a:lnTo>
                  <a:pt x="25575" y="10533"/>
                </a:lnTo>
                <a:lnTo>
                  <a:pt x="25575" y="11197"/>
                </a:lnTo>
                <a:lnTo>
                  <a:pt x="25575" y="11499"/>
                </a:lnTo>
                <a:lnTo>
                  <a:pt x="25595" y="11801"/>
                </a:lnTo>
                <a:lnTo>
                  <a:pt x="25212" y="12325"/>
                </a:lnTo>
                <a:lnTo>
                  <a:pt x="24910" y="12687"/>
                </a:lnTo>
                <a:lnTo>
                  <a:pt x="24749" y="12869"/>
                </a:lnTo>
                <a:lnTo>
                  <a:pt x="24628" y="13070"/>
                </a:lnTo>
                <a:lnTo>
                  <a:pt x="24306" y="12949"/>
                </a:lnTo>
                <a:lnTo>
                  <a:pt x="23964" y="12848"/>
                </a:lnTo>
                <a:lnTo>
                  <a:pt x="23380" y="12687"/>
                </a:lnTo>
                <a:lnTo>
                  <a:pt x="21950" y="12385"/>
                </a:lnTo>
                <a:lnTo>
                  <a:pt x="20520" y="12103"/>
                </a:lnTo>
                <a:lnTo>
                  <a:pt x="19816" y="11983"/>
                </a:lnTo>
                <a:lnTo>
                  <a:pt x="19091" y="11882"/>
                </a:lnTo>
                <a:lnTo>
                  <a:pt x="18366" y="11801"/>
                </a:lnTo>
                <a:lnTo>
                  <a:pt x="17641" y="11721"/>
                </a:lnTo>
                <a:lnTo>
                  <a:pt x="16996" y="11680"/>
                </a:lnTo>
                <a:lnTo>
                  <a:pt x="15687" y="11680"/>
                </a:lnTo>
                <a:lnTo>
                  <a:pt x="15043" y="11721"/>
                </a:lnTo>
                <a:lnTo>
                  <a:pt x="14378" y="11801"/>
                </a:lnTo>
                <a:lnTo>
                  <a:pt x="13734" y="11902"/>
                </a:lnTo>
                <a:lnTo>
                  <a:pt x="13110" y="12023"/>
                </a:lnTo>
                <a:lnTo>
                  <a:pt x="12465" y="12184"/>
                </a:lnTo>
                <a:lnTo>
                  <a:pt x="11902" y="12365"/>
                </a:lnTo>
                <a:lnTo>
                  <a:pt x="11338" y="12587"/>
                </a:lnTo>
                <a:lnTo>
                  <a:pt x="10794" y="12828"/>
                </a:lnTo>
                <a:lnTo>
                  <a:pt x="10270" y="13110"/>
                </a:lnTo>
                <a:lnTo>
                  <a:pt x="10069" y="13231"/>
                </a:lnTo>
                <a:lnTo>
                  <a:pt x="9988" y="13070"/>
                </a:lnTo>
                <a:lnTo>
                  <a:pt x="9908" y="12929"/>
                </a:lnTo>
                <a:lnTo>
                  <a:pt x="9827" y="12808"/>
                </a:lnTo>
                <a:lnTo>
                  <a:pt x="9707" y="12707"/>
                </a:lnTo>
                <a:lnTo>
                  <a:pt x="9465" y="12486"/>
                </a:lnTo>
                <a:lnTo>
                  <a:pt x="9183" y="12285"/>
                </a:lnTo>
                <a:lnTo>
                  <a:pt x="8961" y="12103"/>
                </a:lnTo>
                <a:lnTo>
                  <a:pt x="8599" y="11781"/>
                </a:lnTo>
                <a:lnTo>
                  <a:pt x="8297" y="11519"/>
                </a:lnTo>
                <a:lnTo>
                  <a:pt x="8015" y="11217"/>
                </a:lnTo>
                <a:lnTo>
                  <a:pt x="7733" y="10915"/>
                </a:lnTo>
                <a:lnTo>
                  <a:pt x="7451" y="10613"/>
                </a:lnTo>
                <a:lnTo>
                  <a:pt x="7572" y="10513"/>
                </a:lnTo>
                <a:lnTo>
                  <a:pt x="7693" y="10372"/>
                </a:lnTo>
                <a:lnTo>
                  <a:pt x="7793" y="10231"/>
                </a:lnTo>
                <a:lnTo>
                  <a:pt x="7894" y="10069"/>
                </a:lnTo>
                <a:lnTo>
                  <a:pt x="8075" y="9767"/>
                </a:lnTo>
                <a:lnTo>
                  <a:pt x="8257" y="9465"/>
                </a:lnTo>
                <a:lnTo>
                  <a:pt x="8518" y="9123"/>
                </a:lnTo>
                <a:lnTo>
                  <a:pt x="8780" y="8761"/>
                </a:lnTo>
                <a:lnTo>
                  <a:pt x="9062" y="8438"/>
                </a:lnTo>
                <a:lnTo>
                  <a:pt x="9364" y="8116"/>
                </a:lnTo>
                <a:lnTo>
                  <a:pt x="9666" y="7834"/>
                </a:lnTo>
                <a:lnTo>
                  <a:pt x="9968" y="7572"/>
                </a:lnTo>
                <a:lnTo>
                  <a:pt x="10291" y="7331"/>
                </a:lnTo>
                <a:lnTo>
                  <a:pt x="10633" y="7089"/>
                </a:lnTo>
                <a:lnTo>
                  <a:pt x="10995" y="6888"/>
                </a:lnTo>
                <a:lnTo>
                  <a:pt x="11378" y="6686"/>
                </a:lnTo>
                <a:lnTo>
                  <a:pt x="11599" y="6525"/>
                </a:lnTo>
                <a:lnTo>
                  <a:pt x="11801" y="6364"/>
                </a:lnTo>
                <a:lnTo>
                  <a:pt x="11902" y="6223"/>
                </a:lnTo>
                <a:lnTo>
                  <a:pt x="11962" y="6062"/>
                </a:lnTo>
                <a:lnTo>
                  <a:pt x="11982" y="5982"/>
                </a:lnTo>
                <a:lnTo>
                  <a:pt x="12002" y="5901"/>
                </a:lnTo>
                <a:lnTo>
                  <a:pt x="12022" y="5800"/>
                </a:lnTo>
                <a:lnTo>
                  <a:pt x="12002" y="5700"/>
                </a:lnTo>
                <a:lnTo>
                  <a:pt x="11982" y="5619"/>
                </a:lnTo>
                <a:lnTo>
                  <a:pt x="11942" y="5539"/>
                </a:lnTo>
                <a:lnTo>
                  <a:pt x="11881" y="5458"/>
                </a:lnTo>
                <a:lnTo>
                  <a:pt x="11801" y="5398"/>
                </a:lnTo>
                <a:lnTo>
                  <a:pt x="11720" y="5357"/>
                </a:lnTo>
                <a:lnTo>
                  <a:pt x="11599" y="5277"/>
                </a:lnTo>
                <a:lnTo>
                  <a:pt x="11438" y="5236"/>
                </a:lnTo>
                <a:lnTo>
                  <a:pt x="11297" y="5236"/>
                </a:lnTo>
                <a:lnTo>
                  <a:pt x="11156" y="5257"/>
                </a:lnTo>
                <a:lnTo>
                  <a:pt x="10935" y="5317"/>
                </a:lnTo>
                <a:lnTo>
                  <a:pt x="10734" y="5377"/>
                </a:lnTo>
                <a:lnTo>
                  <a:pt x="10532" y="5458"/>
                </a:lnTo>
                <a:lnTo>
                  <a:pt x="10331" y="5559"/>
                </a:lnTo>
                <a:lnTo>
                  <a:pt x="9928" y="5800"/>
                </a:lnTo>
                <a:lnTo>
                  <a:pt x="9545" y="6062"/>
                </a:lnTo>
                <a:lnTo>
                  <a:pt x="9163" y="6344"/>
                </a:lnTo>
                <a:lnTo>
                  <a:pt x="8820" y="6646"/>
                </a:lnTo>
                <a:lnTo>
                  <a:pt x="8498" y="6968"/>
                </a:lnTo>
                <a:lnTo>
                  <a:pt x="8176" y="7270"/>
                </a:lnTo>
                <a:lnTo>
                  <a:pt x="7874" y="7613"/>
                </a:lnTo>
                <a:lnTo>
                  <a:pt x="7572" y="7995"/>
                </a:lnTo>
                <a:lnTo>
                  <a:pt x="7310" y="8378"/>
                </a:lnTo>
                <a:lnTo>
                  <a:pt x="7048" y="8761"/>
                </a:lnTo>
                <a:lnTo>
                  <a:pt x="6847" y="9143"/>
                </a:lnTo>
                <a:lnTo>
                  <a:pt x="6746" y="9365"/>
                </a:lnTo>
                <a:lnTo>
                  <a:pt x="6646" y="9566"/>
                </a:lnTo>
                <a:lnTo>
                  <a:pt x="6283" y="9002"/>
                </a:lnTo>
                <a:lnTo>
                  <a:pt x="5961" y="8398"/>
                </a:lnTo>
                <a:lnTo>
                  <a:pt x="5659" y="7814"/>
                </a:lnTo>
                <a:lnTo>
                  <a:pt x="5417" y="7250"/>
                </a:lnTo>
                <a:lnTo>
                  <a:pt x="5135" y="6505"/>
                </a:lnTo>
                <a:lnTo>
                  <a:pt x="4894" y="5720"/>
                </a:lnTo>
                <a:lnTo>
                  <a:pt x="4994" y="5659"/>
                </a:lnTo>
                <a:lnTo>
                  <a:pt x="5095" y="5579"/>
                </a:lnTo>
                <a:lnTo>
                  <a:pt x="5216" y="5458"/>
                </a:lnTo>
                <a:lnTo>
                  <a:pt x="5317" y="5317"/>
                </a:lnTo>
                <a:lnTo>
                  <a:pt x="5538" y="5015"/>
                </a:lnTo>
                <a:lnTo>
                  <a:pt x="5901" y="4371"/>
                </a:lnTo>
                <a:lnTo>
                  <a:pt x="6102" y="4069"/>
                </a:lnTo>
                <a:lnTo>
                  <a:pt x="6344" y="3787"/>
                </a:lnTo>
                <a:lnTo>
                  <a:pt x="6585" y="3525"/>
                </a:lnTo>
                <a:lnTo>
                  <a:pt x="6847" y="3263"/>
                </a:lnTo>
                <a:lnTo>
                  <a:pt x="7129" y="3042"/>
                </a:lnTo>
                <a:lnTo>
                  <a:pt x="7411" y="2820"/>
                </a:lnTo>
                <a:lnTo>
                  <a:pt x="7713" y="2639"/>
                </a:lnTo>
                <a:lnTo>
                  <a:pt x="8035" y="2458"/>
                </a:lnTo>
                <a:lnTo>
                  <a:pt x="8216" y="2337"/>
                </a:lnTo>
                <a:lnTo>
                  <a:pt x="8418" y="2216"/>
                </a:lnTo>
                <a:lnTo>
                  <a:pt x="8579" y="2075"/>
                </a:lnTo>
                <a:lnTo>
                  <a:pt x="8659" y="1994"/>
                </a:lnTo>
                <a:lnTo>
                  <a:pt x="8720" y="1894"/>
                </a:lnTo>
                <a:lnTo>
                  <a:pt x="8780" y="1773"/>
                </a:lnTo>
                <a:lnTo>
                  <a:pt x="8820" y="1652"/>
                </a:lnTo>
                <a:lnTo>
                  <a:pt x="8820" y="1531"/>
                </a:lnTo>
                <a:lnTo>
                  <a:pt x="8820" y="1390"/>
                </a:lnTo>
                <a:lnTo>
                  <a:pt x="8800" y="1269"/>
                </a:lnTo>
                <a:lnTo>
                  <a:pt x="8760" y="1149"/>
                </a:lnTo>
                <a:lnTo>
                  <a:pt x="8680" y="1028"/>
                </a:lnTo>
                <a:lnTo>
                  <a:pt x="8599" y="927"/>
                </a:lnTo>
                <a:lnTo>
                  <a:pt x="8498" y="867"/>
                </a:lnTo>
                <a:lnTo>
                  <a:pt x="8418" y="806"/>
                </a:lnTo>
                <a:lnTo>
                  <a:pt x="8317" y="766"/>
                </a:lnTo>
                <a:lnTo>
                  <a:pt x="8216" y="726"/>
                </a:lnTo>
                <a:lnTo>
                  <a:pt x="8015" y="706"/>
                </a:lnTo>
                <a:lnTo>
                  <a:pt x="7814" y="706"/>
                </a:lnTo>
                <a:lnTo>
                  <a:pt x="7592" y="746"/>
                </a:lnTo>
                <a:lnTo>
                  <a:pt x="7371" y="826"/>
                </a:lnTo>
                <a:lnTo>
                  <a:pt x="7129" y="907"/>
                </a:lnTo>
                <a:lnTo>
                  <a:pt x="6907" y="1028"/>
                </a:lnTo>
                <a:lnTo>
                  <a:pt x="6706" y="1169"/>
                </a:lnTo>
                <a:lnTo>
                  <a:pt x="6485" y="1330"/>
                </a:lnTo>
                <a:lnTo>
                  <a:pt x="6082" y="1632"/>
                </a:lnTo>
                <a:lnTo>
                  <a:pt x="5739" y="1954"/>
                </a:lnTo>
                <a:lnTo>
                  <a:pt x="5458" y="2216"/>
                </a:lnTo>
                <a:lnTo>
                  <a:pt x="5216" y="2498"/>
                </a:lnTo>
                <a:lnTo>
                  <a:pt x="4954" y="2800"/>
                </a:lnTo>
                <a:lnTo>
                  <a:pt x="4712" y="3142"/>
                </a:lnTo>
                <a:lnTo>
                  <a:pt x="4471" y="3485"/>
                </a:lnTo>
                <a:lnTo>
                  <a:pt x="4451" y="3062"/>
                </a:lnTo>
                <a:lnTo>
                  <a:pt x="4410" y="2619"/>
                </a:lnTo>
                <a:lnTo>
                  <a:pt x="4370" y="1753"/>
                </a:lnTo>
                <a:lnTo>
                  <a:pt x="4370" y="1249"/>
                </a:lnTo>
                <a:lnTo>
                  <a:pt x="4350" y="967"/>
                </a:lnTo>
                <a:lnTo>
                  <a:pt x="4330" y="685"/>
                </a:lnTo>
                <a:lnTo>
                  <a:pt x="4290" y="565"/>
                </a:lnTo>
                <a:lnTo>
                  <a:pt x="4249" y="444"/>
                </a:lnTo>
                <a:lnTo>
                  <a:pt x="4209" y="323"/>
                </a:lnTo>
                <a:lnTo>
                  <a:pt x="4128" y="222"/>
                </a:lnTo>
                <a:lnTo>
                  <a:pt x="4048" y="142"/>
                </a:lnTo>
                <a:lnTo>
                  <a:pt x="3947" y="61"/>
                </a:lnTo>
                <a:lnTo>
                  <a:pt x="3847" y="21"/>
                </a:lnTo>
                <a:lnTo>
                  <a:pt x="37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t/>
            </a:r>
            <a:endParaRPr sz="3600">
              <a:solidFill>
                <a:srgbClr val="FFFFFF"/>
              </a:solidFill>
              <a:latin typeface="Abril Fatface"/>
              <a:ea typeface="Abril Fatface"/>
              <a:cs typeface="Abril Fatface"/>
              <a:sym typeface="Abril Fatface"/>
            </a:endParaRPr>
          </a:p>
        </p:txBody>
      </p:sp>
      <p:sp>
        <p:nvSpPr>
          <p:cNvPr id="68" name="Google Shape;68;p12"/>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idx="1" type="body"/>
          </p:nvPr>
        </p:nvSpPr>
        <p:spPr>
          <a:xfrm>
            <a:off x="6951350" y="970800"/>
            <a:ext cx="1591500" cy="35370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0">
                <a:solidFill>
                  <a:schemeClr val="accent4"/>
                </a:solidFill>
              </a:rPr>
              <a:t>6</a:t>
            </a:r>
            <a:endParaRPr sz="22000">
              <a:solidFill>
                <a:schemeClr val="accent4"/>
              </a:solidFill>
            </a:endParaRPr>
          </a:p>
        </p:txBody>
      </p:sp>
      <p:sp>
        <p:nvSpPr>
          <p:cNvPr id="211" name="Google Shape;211;p30"/>
          <p:cNvSpPr txBox="1"/>
          <p:nvPr>
            <p:ph idx="12" type="sldNum"/>
          </p:nvPr>
        </p:nvSpPr>
        <p:spPr>
          <a:xfrm>
            <a:off x="4297650" y="4695125"/>
            <a:ext cx="548700" cy="2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12" name="Google Shape;212;p30"/>
          <p:cNvSpPr txBox="1"/>
          <p:nvPr/>
        </p:nvSpPr>
        <p:spPr>
          <a:xfrm>
            <a:off x="6816000" y="0"/>
            <a:ext cx="2328000" cy="139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 sz="2800">
                <a:solidFill>
                  <a:schemeClr val="dk2"/>
                </a:solidFill>
                <a:latin typeface="Bellota Text Light"/>
                <a:ea typeface="Bellota Text Light"/>
                <a:cs typeface="Bellota Text Light"/>
                <a:sym typeface="Bellota Text Light"/>
              </a:rPr>
              <a:t>Implementar las mejores.</a:t>
            </a:r>
            <a:endParaRPr sz="2800">
              <a:solidFill>
                <a:schemeClr val="dk2"/>
              </a:solidFill>
              <a:latin typeface="Bellota Text Light"/>
              <a:ea typeface="Bellota Text Light"/>
              <a:cs typeface="Bellota Text Light"/>
              <a:sym typeface="Bellota Text Light"/>
            </a:endParaRPr>
          </a:p>
        </p:txBody>
      </p:sp>
      <p:sp>
        <p:nvSpPr>
          <p:cNvPr id="213" name="Google Shape;213;p30"/>
          <p:cNvSpPr txBox="1"/>
          <p:nvPr/>
        </p:nvSpPr>
        <p:spPr>
          <a:xfrm>
            <a:off x="4374000" y="440550"/>
            <a:ext cx="2442000" cy="426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latin typeface="Bellota Text"/>
                <a:ea typeface="Bellota Text"/>
                <a:cs typeface="Bellota Text"/>
                <a:sym typeface="Bellota Text"/>
              </a:rPr>
              <a:t>Llegó</a:t>
            </a:r>
            <a:r>
              <a:rPr lang="en" sz="2200">
                <a:latin typeface="Bellota Text"/>
                <a:ea typeface="Bellota Text"/>
                <a:cs typeface="Bellota Text"/>
                <a:sym typeface="Bellota Text"/>
              </a:rPr>
              <a:t> el momento de optimizar los procesos y prácticas. Crear una planificación estratégica y un plan de acción para implementar las mejoras identificadas en el benchmarking</a:t>
            </a:r>
            <a:endParaRPr sz="2200">
              <a:latin typeface="Bellota Text"/>
              <a:ea typeface="Bellota Text"/>
              <a:cs typeface="Bellota Text"/>
              <a:sym typeface="Bellota Text"/>
            </a:endParaRPr>
          </a:p>
        </p:txBody>
      </p:sp>
      <p:pic>
        <p:nvPicPr>
          <p:cNvPr id="214" name="Google Shape;214;p30"/>
          <p:cNvPicPr preferRelativeResize="0"/>
          <p:nvPr/>
        </p:nvPicPr>
        <p:blipFill>
          <a:blip r:embed="rId3">
            <a:alphaModFix/>
          </a:blip>
          <a:stretch>
            <a:fillRect/>
          </a:stretch>
        </p:blipFill>
        <p:spPr>
          <a:xfrm>
            <a:off x="0" y="1099050"/>
            <a:ext cx="4374001" cy="3280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1475275" y="923544"/>
            <a:ext cx="6201000" cy="45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Ejemplos de Benchmarking</a:t>
            </a:r>
            <a:endParaRPr/>
          </a:p>
        </p:txBody>
      </p:sp>
      <p:sp>
        <p:nvSpPr>
          <p:cNvPr id="220" name="Google Shape;220;p31"/>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1"/>
          <p:cNvPicPr preferRelativeResize="0"/>
          <p:nvPr/>
        </p:nvPicPr>
        <p:blipFill>
          <a:blip r:embed="rId3">
            <a:alphaModFix/>
          </a:blip>
          <a:stretch>
            <a:fillRect/>
          </a:stretch>
        </p:blipFill>
        <p:spPr>
          <a:xfrm>
            <a:off x="1360500" y="1528319"/>
            <a:ext cx="2857500" cy="2695575"/>
          </a:xfrm>
          <a:prstGeom prst="rect">
            <a:avLst/>
          </a:prstGeom>
          <a:noFill/>
          <a:ln>
            <a:noFill/>
          </a:ln>
        </p:spPr>
      </p:pic>
      <p:pic>
        <p:nvPicPr>
          <p:cNvPr id="222" name="Google Shape;222;p31"/>
          <p:cNvPicPr preferRelativeResize="0"/>
          <p:nvPr/>
        </p:nvPicPr>
        <p:blipFill>
          <a:blip r:embed="rId4">
            <a:alphaModFix/>
          </a:blip>
          <a:stretch>
            <a:fillRect/>
          </a:stretch>
        </p:blipFill>
        <p:spPr>
          <a:xfrm>
            <a:off x="4571275" y="2447481"/>
            <a:ext cx="2857500" cy="857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 name="Shape 226"/>
        <p:cNvGrpSpPr/>
        <p:nvPr/>
      </p:nvGrpSpPr>
      <p:grpSpPr>
        <a:xfrm>
          <a:off x="0" y="0"/>
          <a:ext cx="0" cy="0"/>
          <a:chOff x="0" y="0"/>
          <a:chExt cx="0" cy="0"/>
        </a:xfrm>
      </p:grpSpPr>
      <p:sp>
        <p:nvSpPr>
          <p:cNvPr id="227" name="Google Shape;227;p32"/>
          <p:cNvSpPr txBox="1"/>
          <p:nvPr>
            <p:ph idx="1" type="body"/>
          </p:nvPr>
        </p:nvSpPr>
        <p:spPr>
          <a:xfrm>
            <a:off x="2637100" y="1321650"/>
            <a:ext cx="3869700" cy="250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a:t>
            </a:r>
            <a:r>
              <a:rPr lang="en"/>
              <a:t>Quotations are commonly printed as a means of inspiration and to invoke philosophical thoughts from the reader.</a:t>
            </a:r>
            <a:r>
              <a:rPr lang="en">
                <a:solidFill>
                  <a:schemeClr val="accent1"/>
                </a:solidFill>
              </a:rPr>
              <a:t>”</a:t>
            </a:r>
            <a:endParaRPr>
              <a:solidFill>
                <a:schemeClr val="accent1"/>
              </a:solidFill>
            </a:endParaRPr>
          </a:p>
          <a:p>
            <a:pPr indent="0" lvl="0" marL="0" rtl="0" algn="ctr">
              <a:spcBef>
                <a:spcPts val="1000"/>
              </a:spcBef>
              <a:spcAft>
                <a:spcPts val="1000"/>
              </a:spcAft>
              <a:buNone/>
            </a:pPr>
            <a:r>
              <a:rPr i="0" lang="en" sz="1200">
                <a:solidFill>
                  <a:schemeClr val="accent4"/>
                </a:solidFill>
                <a:latin typeface="Montserrat"/>
                <a:ea typeface="Montserrat"/>
                <a:cs typeface="Montserrat"/>
                <a:sym typeface="Montserrat"/>
              </a:rPr>
              <a:t>Fa la la la la, la la la la.</a:t>
            </a:r>
            <a:endParaRPr i="0" sz="1200">
              <a:solidFill>
                <a:schemeClr val="accent4"/>
              </a:solidFill>
              <a:latin typeface="Montserrat"/>
              <a:ea typeface="Montserrat"/>
              <a:cs typeface="Montserrat"/>
              <a:sym typeface="Montserrat"/>
            </a:endParaRPr>
          </a:p>
        </p:txBody>
      </p:sp>
      <p:sp>
        <p:nvSpPr>
          <p:cNvPr id="228" name="Google Shape;228;p32"/>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3"/>
          <p:cNvSpPr txBox="1"/>
          <p:nvPr/>
        </p:nvSpPr>
        <p:spPr>
          <a:xfrm>
            <a:off x="2652100" y="877275"/>
            <a:ext cx="3839700" cy="27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2"/>
                </a:solidFill>
                <a:latin typeface="Satisfy"/>
                <a:ea typeface="Satisfy"/>
                <a:cs typeface="Satisfy"/>
                <a:sym typeface="Satisfy"/>
              </a:rPr>
              <a:t>Want big celebration?</a:t>
            </a:r>
            <a:br>
              <a:rPr lang="en" sz="1800">
                <a:solidFill>
                  <a:schemeClr val="lt2"/>
                </a:solidFill>
                <a:latin typeface="Satisfy"/>
                <a:ea typeface="Satisfy"/>
                <a:cs typeface="Satisfy"/>
                <a:sym typeface="Satisfy"/>
              </a:rPr>
            </a:br>
            <a:r>
              <a:rPr lang="en" sz="1800">
                <a:solidFill>
                  <a:schemeClr val="lt2"/>
                </a:solidFill>
                <a:latin typeface="Satisfy"/>
                <a:ea typeface="Satisfy"/>
                <a:cs typeface="Satisfy"/>
                <a:sym typeface="Satisfy"/>
              </a:rPr>
              <a:t>Use big image.</a:t>
            </a:r>
            <a:endParaRPr sz="1800">
              <a:solidFill>
                <a:schemeClr val="lt2"/>
              </a:solidFill>
              <a:latin typeface="Satisfy"/>
              <a:ea typeface="Satisfy"/>
              <a:cs typeface="Satisfy"/>
              <a:sym typeface="Satisfy"/>
            </a:endParaRPr>
          </a:p>
        </p:txBody>
      </p:sp>
      <p:sp>
        <p:nvSpPr>
          <p:cNvPr id="234" name="Google Shape;234;p33"/>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1475275" y="923544"/>
            <a:ext cx="6193800" cy="45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Referencias</a:t>
            </a:r>
            <a:endParaRPr/>
          </a:p>
        </p:txBody>
      </p:sp>
      <p:sp>
        <p:nvSpPr>
          <p:cNvPr id="240" name="Google Shape;240;p34"/>
          <p:cNvSpPr txBox="1"/>
          <p:nvPr>
            <p:ph idx="1" type="body"/>
          </p:nvPr>
        </p:nvSpPr>
        <p:spPr>
          <a:xfrm>
            <a:off x="998250" y="1437300"/>
            <a:ext cx="7257600" cy="24510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u="sng">
                <a:solidFill>
                  <a:schemeClr val="hlink"/>
                </a:solidFill>
                <a:hlinkClick r:id="rId3"/>
              </a:rPr>
              <a:t>https://en.wikipedia.org/wiki/Benchmarking</a:t>
            </a:r>
            <a:endParaRPr sz="1600"/>
          </a:p>
          <a:p>
            <a:pPr indent="-330200" lvl="0" marL="457200" rtl="0" algn="l">
              <a:spcBef>
                <a:spcPts val="0"/>
              </a:spcBef>
              <a:spcAft>
                <a:spcPts val="0"/>
              </a:spcAft>
              <a:buSzPts val="1600"/>
              <a:buChar char="⋆"/>
            </a:pPr>
            <a:r>
              <a:rPr lang="en" sz="1600" u="sng">
                <a:solidFill>
                  <a:schemeClr val="hlink"/>
                </a:solidFill>
                <a:hlinkClick r:id="rId4"/>
              </a:rPr>
              <a:t>www.ciminvestigacion.com/importancia-del-benchmarking/</a:t>
            </a:r>
            <a:endParaRPr sz="1600"/>
          </a:p>
          <a:p>
            <a:pPr indent="-330200" lvl="0" marL="457200" rtl="0" algn="l">
              <a:spcBef>
                <a:spcPts val="0"/>
              </a:spcBef>
              <a:spcAft>
                <a:spcPts val="0"/>
              </a:spcAft>
              <a:buSzPts val="1600"/>
              <a:buChar char="⋆"/>
            </a:pPr>
            <a:r>
              <a:rPr lang="en" sz="1600" u="sng">
                <a:solidFill>
                  <a:schemeClr val="hlink"/>
                </a:solidFill>
                <a:hlinkClick r:id="rId5"/>
              </a:rPr>
              <a:t>https://www.practicalteam.com/blog/herramientas-online-de-benchmarking-para-analizar-a-la-competencia/</a:t>
            </a:r>
            <a:endParaRPr sz="1600"/>
          </a:p>
          <a:p>
            <a:pPr indent="-330200" lvl="0" marL="457200" rtl="0" algn="l">
              <a:spcBef>
                <a:spcPts val="0"/>
              </a:spcBef>
              <a:spcAft>
                <a:spcPts val="0"/>
              </a:spcAft>
              <a:buSzPts val="1600"/>
              <a:buChar char="⋆"/>
            </a:pPr>
            <a:r>
              <a:rPr lang="en" sz="1600" u="sng">
                <a:solidFill>
                  <a:schemeClr val="hlink"/>
                </a:solidFill>
                <a:hlinkClick r:id="rId6"/>
              </a:rPr>
              <a:t>https://freshdesk.com/customer-support/manage-customer-service-requests-on-instagram-blog/</a:t>
            </a:r>
            <a:r>
              <a:rPr lang="en" sz="1600"/>
              <a:t> </a:t>
            </a:r>
            <a:endParaRPr sz="1600"/>
          </a:p>
          <a:p>
            <a:pPr indent="-330200" lvl="0" marL="457200" rtl="0" algn="l">
              <a:spcBef>
                <a:spcPts val="0"/>
              </a:spcBef>
              <a:spcAft>
                <a:spcPts val="0"/>
              </a:spcAft>
              <a:buSzPts val="1600"/>
              <a:buChar char="⋆"/>
            </a:pPr>
            <a:r>
              <a:rPr lang="en" sz="1600" u="sng">
                <a:solidFill>
                  <a:schemeClr val="hlink"/>
                </a:solidFill>
                <a:hlinkClick r:id="rId7"/>
              </a:rPr>
              <a:t>https://rockcontent.com/es/blog/que-es-benchmarking/</a:t>
            </a:r>
            <a:r>
              <a:rPr lang="en" sz="1600"/>
              <a:t> </a:t>
            </a:r>
            <a:endParaRPr sz="1600"/>
          </a:p>
        </p:txBody>
      </p:sp>
      <p:sp>
        <p:nvSpPr>
          <p:cNvPr id="241" name="Google Shape;241;p34"/>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ctrTitle"/>
          </p:nvPr>
        </p:nvSpPr>
        <p:spPr>
          <a:xfrm>
            <a:off x="567000" y="2809475"/>
            <a:ext cx="8057100" cy="477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Importancia del Benchmarking</a:t>
            </a:r>
            <a:endParaRPr/>
          </a:p>
        </p:txBody>
      </p:sp>
      <p:sp>
        <p:nvSpPr>
          <p:cNvPr id="74" name="Google Shape;74;p13"/>
          <p:cNvSpPr txBox="1"/>
          <p:nvPr>
            <p:ph idx="1" type="subTitle"/>
          </p:nvPr>
        </p:nvSpPr>
        <p:spPr>
          <a:xfrm>
            <a:off x="1000275" y="3487000"/>
            <a:ext cx="7143600" cy="134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Permite detectar las</a:t>
            </a:r>
            <a:r>
              <a:rPr lang="en"/>
              <a:t> falencias y debilidades ante los competidores directos que hay en el mercado o área específica, siendo un tipo de investigación que fomenta la creación de nuevas ideas y estrategias de mercadeo que impulsan al crecimiento de una compañía y sus empleados.</a:t>
            </a:r>
            <a:endParaRPr/>
          </a:p>
        </p:txBody>
      </p:sp>
      <p:sp>
        <p:nvSpPr>
          <p:cNvPr id="75" name="Google Shape;75;p13"/>
          <p:cNvSpPr txBox="1"/>
          <p:nvPr/>
        </p:nvSpPr>
        <p:spPr>
          <a:xfrm>
            <a:off x="3926350" y="1031425"/>
            <a:ext cx="1291500" cy="1100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600">
                <a:solidFill>
                  <a:schemeClr val="accent4"/>
                </a:solidFill>
                <a:latin typeface="Bellota Text"/>
                <a:ea typeface="Bellota Text"/>
                <a:cs typeface="Bellota Text"/>
                <a:sym typeface="Bellota Text"/>
              </a:rPr>
              <a:t>🎄</a:t>
            </a:r>
            <a:endParaRPr b="1" sz="3600">
              <a:solidFill>
                <a:schemeClr val="accent4"/>
              </a:solidFill>
              <a:latin typeface="Bellota Text"/>
              <a:ea typeface="Bellota Text"/>
              <a:cs typeface="Bellota Text"/>
              <a:sym typeface="Bellota Tex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1475275" y="923544"/>
            <a:ext cx="6193800" cy="45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Objetivos del benchmarking</a:t>
            </a:r>
            <a:endParaRPr/>
          </a:p>
        </p:txBody>
      </p:sp>
      <p:sp>
        <p:nvSpPr>
          <p:cNvPr id="81" name="Google Shape;81;p14"/>
          <p:cNvSpPr txBox="1"/>
          <p:nvPr>
            <p:ph idx="1" type="body"/>
          </p:nvPr>
        </p:nvSpPr>
        <p:spPr>
          <a:xfrm>
            <a:off x="1475275" y="1437300"/>
            <a:ext cx="6193800" cy="245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El </a:t>
            </a:r>
            <a:r>
              <a:rPr lang="en"/>
              <a:t>propósito</a:t>
            </a:r>
            <a:r>
              <a:rPr lang="en"/>
              <a:t> </a:t>
            </a:r>
            <a:r>
              <a:rPr lang="en"/>
              <a:t>principal</a:t>
            </a:r>
            <a:r>
              <a:rPr lang="en"/>
              <a:t> del benchmarking deriva de la necesidad empresarial de definir objetivos razonables y conseguir una mejora continua</a:t>
            </a:r>
            <a:endParaRPr/>
          </a:p>
        </p:txBody>
      </p:sp>
      <p:sp>
        <p:nvSpPr>
          <p:cNvPr id="82" name="Google Shape;82;p14"/>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4"/>
          <p:cNvPicPr preferRelativeResize="0"/>
          <p:nvPr/>
        </p:nvPicPr>
        <p:blipFill>
          <a:blip r:embed="rId3">
            <a:alphaModFix/>
          </a:blip>
          <a:stretch>
            <a:fillRect/>
          </a:stretch>
        </p:blipFill>
        <p:spPr>
          <a:xfrm>
            <a:off x="2919536" y="2621450"/>
            <a:ext cx="3304924" cy="1747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1475275" y="923544"/>
            <a:ext cx="6201000" cy="45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Puntos Fuentes del Benchmarking</a:t>
            </a:r>
            <a:endParaRPr/>
          </a:p>
        </p:txBody>
      </p:sp>
      <p:sp>
        <p:nvSpPr>
          <p:cNvPr id="89" name="Google Shape;89;p15"/>
          <p:cNvSpPr txBox="1"/>
          <p:nvPr>
            <p:ph idx="1" type="body"/>
          </p:nvPr>
        </p:nvSpPr>
        <p:spPr>
          <a:xfrm>
            <a:off x="1475275" y="1456300"/>
            <a:ext cx="3009900" cy="26931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a:t>El benchmarking legitimiza los objetivos </a:t>
            </a:r>
            <a:r>
              <a:rPr lang="en"/>
              <a:t>basándose</a:t>
            </a:r>
            <a:r>
              <a:rPr lang="en"/>
              <a:t> en la orientación externa en lugar de extrapolación de prácticas internas y tendencias pasadas.</a:t>
            </a:r>
            <a:br>
              <a:rPr lang="en"/>
            </a:br>
            <a:endParaRPr/>
          </a:p>
          <a:p>
            <a:pPr indent="-330200" lvl="0" marL="457200" rtl="0" algn="l">
              <a:spcBef>
                <a:spcPts val="0"/>
              </a:spcBef>
              <a:spcAft>
                <a:spcPts val="0"/>
              </a:spcAft>
              <a:buSzPts val="1600"/>
              <a:buChar char="-"/>
            </a:pPr>
            <a:r>
              <a:rPr lang="en"/>
              <a:t>Dado que el ambiente externo cambia tan rápidamente.</a:t>
            </a:r>
            <a:endParaRPr/>
          </a:p>
        </p:txBody>
      </p:sp>
      <p:sp>
        <p:nvSpPr>
          <p:cNvPr id="90" name="Google Shape;90;p15"/>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5"/>
          <p:cNvSpPr txBox="1"/>
          <p:nvPr>
            <p:ph idx="2" type="body"/>
          </p:nvPr>
        </p:nvSpPr>
        <p:spPr>
          <a:xfrm>
            <a:off x="4666600" y="1456299"/>
            <a:ext cx="3009900" cy="35022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a:t>El último beneficio del benchmarking es ayudar a alcanzar un desempeño líder que satisfaga ampliamente las constantes expectativas de los clientes.</a:t>
            </a:r>
            <a:br>
              <a:rPr lang="en"/>
            </a:br>
            <a:endParaRPr/>
          </a:p>
          <a:p>
            <a:pPr indent="-330200" lvl="0" marL="457200" rtl="0" algn="l">
              <a:spcBef>
                <a:spcPts val="0"/>
              </a:spcBef>
              <a:spcAft>
                <a:spcPts val="0"/>
              </a:spcAft>
              <a:buSzPts val="1600"/>
              <a:buChar char="-"/>
            </a:pPr>
            <a:r>
              <a:rPr lang="en"/>
              <a:t>Es un ingrediente importante en la planificación </a:t>
            </a:r>
            <a:r>
              <a:rPr lang="en"/>
              <a:t>estratégica</a:t>
            </a:r>
            <a:r>
              <a:rPr lang="en"/>
              <a:t> y la mejora operacional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idx="1" type="body"/>
          </p:nvPr>
        </p:nvSpPr>
        <p:spPr>
          <a:xfrm>
            <a:off x="1475100" y="1128450"/>
            <a:ext cx="6193800" cy="245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La palabra japonesa DANTOTSU, que significa “luchar por ser el  mejor de los mejores”,  es la esencia del benchmarking.</a:t>
            </a:r>
            <a:br>
              <a:rPr lang="en"/>
            </a:br>
            <a:br>
              <a:rPr lang="en"/>
            </a:br>
            <a:r>
              <a:rPr lang="en"/>
              <a:t>Siendo la clave de hacer continuamente un proceso de mejora de productos/servicios y/o prácticas-</a:t>
            </a:r>
            <a:endParaRPr/>
          </a:p>
        </p:txBody>
      </p:sp>
      <p:sp>
        <p:nvSpPr>
          <p:cNvPr id="97" name="Google Shape;97;p16"/>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1475175" y="919449"/>
            <a:ext cx="6193500" cy="45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Herramientas</a:t>
            </a:r>
            <a:endParaRPr sz="2500"/>
          </a:p>
        </p:txBody>
      </p:sp>
      <p:sp>
        <p:nvSpPr>
          <p:cNvPr id="103" name="Google Shape;103;p17"/>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ph idx="4294967295" type="subTitle"/>
          </p:nvPr>
        </p:nvSpPr>
        <p:spPr>
          <a:xfrm>
            <a:off x="1000200" y="1378750"/>
            <a:ext cx="7143600" cy="287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a:t>
            </a:r>
            <a:r>
              <a:rPr lang="en"/>
              <a:t>lgunas de las herramientas online más eficaces en la actualidad:</a:t>
            </a:r>
            <a:endParaRPr/>
          </a:p>
          <a:p>
            <a:pPr indent="0" lvl="0" marL="0" rtl="0" algn="just">
              <a:spcBef>
                <a:spcPts val="600"/>
              </a:spcBef>
              <a:spcAft>
                <a:spcPts val="0"/>
              </a:spcAft>
              <a:buNone/>
            </a:pPr>
            <a:r>
              <a:rPr b="1" lang="en">
                <a:solidFill>
                  <a:srgbClr val="38761D"/>
                </a:solidFill>
              </a:rPr>
              <a:t>Google Trends:</a:t>
            </a:r>
            <a:r>
              <a:rPr lang="en"/>
              <a:t> La ventaja de esta herramienta es que no sólo se puede realizar la búsqueda por un término en concreto, sino que permite establecer una comparativa con, por ejemplo, nuestra competencia directa.</a:t>
            </a:r>
            <a:endParaRPr/>
          </a:p>
          <a:p>
            <a:pPr indent="0" lvl="0" marL="0" rtl="0" algn="just">
              <a:spcBef>
                <a:spcPts val="600"/>
              </a:spcBef>
              <a:spcAft>
                <a:spcPts val="0"/>
              </a:spcAft>
              <a:buNone/>
            </a:pPr>
            <a:r>
              <a:rPr b="1" lang="en">
                <a:solidFill>
                  <a:srgbClr val="38761D"/>
                </a:solidFill>
              </a:rPr>
              <a:t>Alexa:</a:t>
            </a:r>
            <a:r>
              <a:rPr lang="en"/>
              <a:t> Alexa permite obtener información acerca de SEO, tráfico orgánico, comparar nuestra página web con la de nuestra competencia, las mejores keywords para posicionarnos en internet.</a:t>
            </a:r>
            <a:endParaRPr/>
          </a:p>
        </p:txBody>
      </p:sp>
      <p:pic>
        <p:nvPicPr>
          <p:cNvPr id="105" name="Google Shape;105;p17"/>
          <p:cNvPicPr preferRelativeResize="0"/>
          <p:nvPr/>
        </p:nvPicPr>
        <p:blipFill>
          <a:blip r:embed="rId3">
            <a:alphaModFix/>
          </a:blip>
          <a:stretch>
            <a:fillRect/>
          </a:stretch>
        </p:blipFill>
        <p:spPr>
          <a:xfrm>
            <a:off x="369491" y="359925"/>
            <a:ext cx="1566425" cy="1018825"/>
          </a:xfrm>
          <a:prstGeom prst="rect">
            <a:avLst/>
          </a:prstGeom>
          <a:noFill/>
          <a:ln>
            <a:noFill/>
          </a:ln>
        </p:spPr>
      </p:pic>
      <p:pic>
        <p:nvPicPr>
          <p:cNvPr id="106" name="Google Shape;106;p17"/>
          <p:cNvPicPr preferRelativeResize="0"/>
          <p:nvPr/>
        </p:nvPicPr>
        <p:blipFill>
          <a:blip r:embed="rId4">
            <a:alphaModFix/>
          </a:blip>
          <a:stretch>
            <a:fillRect/>
          </a:stretch>
        </p:blipFill>
        <p:spPr>
          <a:xfrm>
            <a:off x="6443975" y="3879800"/>
            <a:ext cx="1794821" cy="101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idx="1" type="body"/>
          </p:nvPr>
        </p:nvSpPr>
        <p:spPr>
          <a:xfrm>
            <a:off x="1475100" y="941525"/>
            <a:ext cx="6193800" cy="2801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b="1" lang="en">
                <a:solidFill>
                  <a:srgbClr val="38761D"/>
                </a:solidFill>
              </a:rPr>
              <a:t>SEMrush:</a:t>
            </a:r>
            <a:r>
              <a:rPr lang="en"/>
              <a:t> Si lo que necesitas es conocer la inversión aproximada de SEO y SEM de una web, el porcentaje de rebote, sus keywords orgánicas o datos de Facebook Ads, esta es tu herramienta.</a:t>
            </a:r>
            <a:endParaRPr/>
          </a:p>
          <a:p>
            <a:pPr indent="0" lvl="0" marL="0" rtl="0" algn="just">
              <a:spcBef>
                <a:spcPts val="600"/>
              </a:spcBef>
              <a:spcAft>
                <a:spcPts val="0"/>
              </a:spcAft>
              <a:buNone/>
            </a:pPr>
            <a:r>
              <a:rPr b="1" lang="en">
                <a:solidFill>
                  <a:srgbClr val="38761D"/>
                </a:solidFill>
              </a:rPr>
              <a:t>Screaming Frog:</a:t>
            </a:r>
            <a:r>
              <a:rPr lang="en"/>
              <a:t> Es la herramienta perfecta para analizar un sitio web desde el punto de vista SEO.</a:t>
            </a:r>
            <a:endParaRPr/>
          </a:p>
          <a:p>
            <a:pPr indent="0" lvl="0" marL="0" rtl="0" algn="just">
              <a:spcBef>
                <a:spcPts val="600"/>
              </a:spcBef>
              <a:spcAft>
                <a:spcPts val="0"/>
              </a:spcAft>
              <a:buNone/>
            </a:pPr>
            <a:r>
              <a:rPr b="1" lang="en">
                <a:solidFill>
                  <a:srgbClr val="38761D"/>
                </a:solidFill>
              </a:rPr>
              <a:t>Ahrefs:</a:t>
            </a:r>
            <a:r>
              <a:rPr lang="en"/>
              <a:t> Permite averiguar qué estructura de keywords y enlaces poseen las empresas competidoras.</a:t>
            </a:r>
            <a:endParaRPr/>
          </a:p>
        </p:txBody>
      </p:sp>
      <p:sp>
        <p:nvSpPr>
          <p:cNvPr id="112" name="Google Shape;112;p18"/>
          <p:cNvSpPr txBox="1"/>
          <p:nvPr>
            <p:ph idx="12" type="sldNum"/>
          </p:nvPr>
        </p:nvSpPr>
        <p:spPr>
          <a:xfrm>
            <a:off x="8395375" y="4695125"/>
            <a:ext cx="548700" cy="26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8"/>
          <p:cNvPicPr preferRelativeResize="0"/>
          <p:nvPr/>
        </p:nvPicPr>
        <p:blipFill>
          <a:blip r:embed="rId3">
            <a:alphaModFix/>
          </a:blip>
          <a:stretch>
            <a:fillRect/>
          </a:stretch>
        </p:blipFill>
        <p:spPr>
          <a:xfrm>
            <a:off x="119475" y="77800"/>
            <a:ext cx="1665251" cy="937474"/>
          </a:xfrm>
          <a:prstGeom prst="rect">
            <a:avLst/>
          </a:prstGeom>
          <a:noFill/>
          <a:ln>
            <a:noFill/>
          </a:ln>
        </p:spPr>
      </p:pic>
      <p:pic>
        <p:nvPicPr>
          <p:cNvPr id="114" name="Google Shape;114;p18"/>
          <p:cNvPicPr preferRelativeResize="0"/>
          <p:nvPr/>
        </p:nvPicPr>
        <p:blipFill>
          <a:blip r:embed="rId4">
            <a:alphaModFix/>
          </a:blip>
          <a:stretch>
            <a:fillRect/>
          </a:stretch>
        </p:blipFill>
        <p:spPr>
          <a:xfrm>
            <a:off x="7407675" y="3678050"/>
            <a:ext cx="1280475" cy="1280475"/>
          </a:xfrm>
          <a:prstGeom prst="rect">
            <a:avLst/>
          </a:prstGeom>
          <a:noFill/>
          <a:ln>
            <a:noFill/>
          </a:ln>
        </p:spPr>
      </p:pic>
      <p:pic>
        <p:nvPicPr>
          <p:cNvPr id="115" name="Google Shape;115;p18"/>
          <p:cNvPicPr preferRelativeResize="0"/>
          <p:nvPr/>
        </p:nvPicPr>
        <p:blipFill rotWithShape="1">
          <a:blip r:embed="rId5">
            <a:alphaModFix/>
          </a:blip>
          <a:srcRect b="40245" l="0" r="0" t="40110"/>
          <a:stretch/>
        </p:blipFill>
        <p:spPr>
          <a:xfrm>
            <a:off x="3127948" y="4040512"/>
            <a:ext cx="3837319" cy="75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ctrTitle"/>
          </p:nvPr>
        </p:nvSpPr>
        <p:spPr>
          <a:xfrm>
            <a:off x="1000275" y="2809475"/>
            <a:ext cx="7143300" cy="477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Tipos de Benchmarking</a:t>
            </a:r>
            <a:endParaRPr/>
          </a:p>
        </p:txBody>
      </p:sp>
      <p:sp>
        <p:nvSpPr>
          <p:cNvPr id="121" name="Google Shape;121;p19"/>
          <p:cNvSpPr txBox="1"/>
          <p:nvPr>
            <p:ph idx="1" type="subTitle"/>
          </p:nvPr>
        </p:nvSpPr>
        <p:spPr>
          <a:xfrm>
            <a:off x="1000275" y="3280025"/>
            <a:ext cx="7143600" cy="26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ristmas 2020 extra template">
  <a:themeElements>
    <a:clrScheme name="Custom 347">
      <a:dk1>
        <a:srgbClr val="102E39"/>
      </a:dk1>
      <a:lt1>
        <a:srgbClr val="FFFFFF"/>
      </a:lt1>
      <a:dk2>
        <a:srgbClr val="667C89"/>
      </a:dk2>
      <a:lt2>
        <a:srgbClr val="F3EBE9"/>
      </a:lt2>
      <a:accent1>
        <a:srgbClr val="F33D41"/>
      </a:accent1>
      <a:accent2>
        <a:srgbClr val="C11216"/>
      </a:accent2>
      <a:accent3>
        <a:srgbClr val="ABC08E"/>
      </a:accent3>
      <a:accent4>
        <a:srgbClr val="68A27A"/>
      </a:accent4>
      <a:accent5>
        <a:srgbClr val="43635C"/>
      </a:accent5>
      <a:accent6>
        <a:srgbClr val="976E55"/>
      </a:accent6>
      <a:hlink>
        <a:srgbClr val="0E4E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